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4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8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51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1" autoAdjust="0"/>
    <p:restoredTop sz="94660"/>
  </p:normalViewPr>
  <p:slideViewPr>
    <p:cSldViewPr snapToGrid="0">
      <p:cViewPr>
        <p:scale>
          <a:sx n="125" d="100"/>
          <a:sy n="125" d="100"/>
        </p:scale>
        <p:origin x="276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B8F0-E51F-4D23-86A7-0CFC8412F671}" type="datetimeFigureOut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D5ABC-AA9A-4612-A01E-E6BE2C0BB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20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C3C44B-4B9C-4154-84B5-A188838FC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2FF6F2-67A7-47D5-B1C0-56182461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C6DCC3B-A9FD-49E6-A512-76F74F3DFC0D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FE49DC-2738-4FF0-A82D-2EC29801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B7D1B0-2C57-4774-A821-8E141F57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3E221C7-ED1E-4EFA-9AA9-32F821AB1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87946"/>
            <a:ext cx="9144000" cy="2387600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07D16EE1-A5EA-4986-8A85-7C1D7574E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80772"/>
            <a:ext cx="9144000" cy="36512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211801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8E162D-7C2E-4349-9FD9-2819E7B91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098E05-00B5-49C3-AC30-2C9E95F3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F72D9-8CE0-4BDB-983C-3C0EAD20C186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6391FD-68C6-4AA2-9421-153777C9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6D1523-8422-416D-971E-088F39FD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B176D20-8BB5-41D4-80DE-9E663EF1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636402"/>
            <a:ext cx="3932237" cy="1069975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FBBF25E1-1FE3-4EB5-AB21-FD732B642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3894463"/>
            <a:ext cx="3932237" cy="1966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32224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3B3CF1-7F68-48C1-B7DD-1AD75C2E0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838705-F79B-456F-801C-0E53530B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7122-44A3-4742-84D1-49425F97BE81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F8684C4-C6A3-4D26-9CF5-666C1793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08A73E-052E-4047-890E-9A57C00AD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CC95FBC-BD0B-423F-BC6B-06C7DDBB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636402"/>
            <a:ext cx="3932237" cy="1069975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2173E195-7FAB-4F6A-8E8A-C2B769C27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3894463"/>
            <a:ext cx="3932237" cy="1966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34959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D2509-6893-422E-AC51-E34B96C3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EB1A02-46A0-44DB-8BB5-358482584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2D31E0-73F4-4A7F-AC04-1A97D6309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AD5AC-568C-43D6-B012-9A8DFE230961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3DBA4E-F8A3-4A1D-8BE0-B4CBEFA1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8ACE0C-C91E-4473-AD6B-B1C1B7A6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4263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FAE1AFC-6F7D-4DC8-85C3-9B2843F38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2961A03-FED2-4D14-B830-52159D50B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D1CBC7-7146-4CE7-A967-2100F3F96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990D-1ACF-416A-9C3E-06FF5784FE7D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36F2BA-57FA-48B4-BE76-404421F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F11D82-5719-4ED4-849C-9EF96D6D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3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3C066C-749A-49E5-B554-8D0A4AF1A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2FF6F2-67A7-47D5-B1C0-56182461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EAECF2E-B48D-4FA7-8DFA-CD7E79858AE4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FE49DC-2738-4FF0-A82D-2EC29801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B7D1B0-2C57-4774-A821-8E141F57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3E221C7-ED1E-4EFA-9AA9-32F821AB1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87946"/>
            <a:ext cx="9144000" cy="2387600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07D16EE1-A5EA-4986-8A85-7C1D7574E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80772"/>
            <a:ext cx="9144000" cy="36512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053615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9B947B-FD7E-4090-AF29-857877D8D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2FF6F2-67A7-47D5-B1C0-56182461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2E1FABB-737B-4229-BA86-C5C66FB1AA30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FE49DC-2738-4FF0-A82D-2EC29801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B7D1B0-2C57-4774-A821-8E141F57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3E221C7-ED1E-4EFA-9AA9-32F821AB1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87946"/>
            <a:ext cx="9144000" cy="2387600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07D16EE1-A5EA-4986-8A85-7C1D7574E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80772"/>
            <a:ext cx="9144000" cy="36512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287569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829B9-B1F7-4BA4-99BA-DDEE62F8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876496"/>
          </a:xfrm>
        </p:spPr>
        <p:txBody>
          <a:bodyPr>
            <a:normAutofit/>
          </a:bodyPr>
          <a:lstStyle>
            <a:lvl1pPr>
              <a:defRPr sz="36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4D3E4E-7A2E-48C6-B913-D3685528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533"/>
            <a:ext cx="10515600" cy="4351338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lnSpc>
                <a:spcPct val="125000"/>
              </a:lnSpc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lnSpc>
                <a:spcPct val="125000"/>
              </a:lnSpc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lnSpc>
                <a:spcPct val="125000"/>
              </a:lnSpc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lnSpc>
                <a:spcPct val="125000"/>
              </a:lnSpc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58FFFF-C302-40E7-BCF0-DED57654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A3BE-7434-4D1B-BC70-6FD1405B378E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EA5153-31E2-43C1-AB38-4D08E344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946FBB-B637-4F48-87E2-8C337F60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5600" y="6356350"/>
            <a:ext cx="2743200" cy="365125"/>
          </a:xfrm>
        </p:spPr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38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00150C-74A2-4DB8-BA70-DBAFA1F2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E92B0A-77B3-4E32-89A9-0A3629BC0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B4522E-12FA-45A0-9706-DEDE62E2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B6FD-6BDC-489C-BF65-A5E087AA4283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0924A3-34ED-4149-B729-03B19145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02553D-F711-4869-A715-7A9D4DBD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23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CC2952-D65F-4D23-BCFA-6EEF3016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0B9C7D-4A63-49E1-8ADF-75AF82ABB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1C2DA2-A577-48FE-A545-0D5C75661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73E139-3C91-4C8A-B4EA-4592B8ED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0DEE-8E78-41A6-91AA-4FF546B86FAC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27FAF3-0A62-4283-927A-FF16A4F1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2453EB-B577-4C7C-83C7-D0F94D44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94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16EEA0-0758-4685-B570-A8A7AFA8A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79B7E9-F9F3-4CEE-B172-A62615B3E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124E5F-42DE-4F78-9DCE-84DACA14A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FEA104C-17B4-4885-A772-4B9A3EFC7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2F199A-13F0-4588-9FCC-51D06C14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756EF-E949-484B-B6C5-969CA693D782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980B9CC-3903-4430-B826-8AC758B2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C3E8B69-10F2-42D3-9CEA-095C5AC5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32162649-27F0-4562-B6F1-84701543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4192"/>
            <a:ext cx="10515600" cy="87649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74498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8EE0D1-AB26-4F66-BE6E-1A7F4EE4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F5FB93B-5E43-46D0-B704-3812C94D8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6A-6EBA-46F9-AAE3-9A0806591FEE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32EE6F0-A0C4-4704-AC53-1D3301AEF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66CC928-D0E5-4F8F-B584-4A84C638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0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11E560-3709-4243-BA04-B476A13A1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1051-12C1-42CC-897C-6DD6BB927ADF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C685F7-BEE7-449A-B7A0-1DF7EAFA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1448B9-3843-404C-97BD-62BB5D7A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89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D75EC2C-B3EB-4556-AA87-EBC58C854A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850C1C-9C06-4475-A37D-6FDDB8F0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4192"/>
            <a:ext cx="10515600" cy="876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A0BCC0-D7F5-4363-93D2-1BCD57558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DD4C09-166F-4E8F-8A6A-4C9B381FB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26C7D-D33A-42D3-A904-4A4FA827A4D0}" type="datetime1">
              <a:rPr lang="zh-TW" altLang="en-US" smtClean="0"/>
              <a:t>2023/2/16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FB585-FEF6-414E-8DC8-B2E8C1B26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62DA80-9F8B-41D5-A4F3-045FB2615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E0725-1ADD-40CA-8F98-909FF8922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59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王漢宗細黑體繁" panose="02000500000000000000" pitchFamily="2" charset="-120"/>
          <a:ea typeface="王漢宗細黑體繁" panose="02000500000000000000" pitchFamily="2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王漢宗細黑體繁" panose="02000500000000000000" pitchFamily="2" charset="-120"/>
          <a:ea typeface="王漢宗細黑體繁" panose="02000500000000000000" pitchFamily="2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王漢宗細黑體繁" panose="02000500000000000000" pitchFamily="2" charset="-120"/>
          <a:ea typeface="王漢宗細黑體繁" panose="02000500000000000000" pitchFamily="2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王漢宗細黑體繁" panose="02000500000000000000" pitchFamily="2" charset="-120"/>
          <a:ea typeface="王漢宗細黑體繁" panose="02000500000000000000" pitchFamily="2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王漢宗細黑體繁" panose="02000500000000000000" pitchFamily="2" charset="-120"/>
          <a:ea typeface="王漢宗細黑體繁" panose="02000500000000000000" pitchFamily="2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王漢宗細黑體繁" panose="02000500000000000000" pitchFamily="2" charset="-120"/>
          <a:ea typeface="王漢宗細黑體繁" panose="02000500000000000000" pitchFamily="2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dropbox.com/sh/ibo03n7gr33ffgx/AAB_0Ay4Aqw87ooGVUel-ePEa?dl=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microsoft.com/en-us/visualstudio/releases/2022/release-notes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E8E78E-DA45-457A-9A37-21F713BC8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評測系統使用教學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0C9864-250A-42E0-B80D-03FC9A0B4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074920"/>
            <a:ext cx="9144000" cy="47097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 Visual Studio 2022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A28F14-DA55-4502-B6EB-33A52F31311B}"/>
              </a:ext>
            </a:extLst>
          </p:cNvPr>
          <p:cNvSpPr/>
          <p:nvPr/>
        </p:nvSpPr>
        <p:spPr>
          <a:xfrm>
            <a:off x="11097618" y="6473428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2022/09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4776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DD2DEF-17FC-41C6-81A9-3F5BE804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1E5BEB-0C7D-4C04-BC97-8B42A1F3F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使用評測系統</a:t>
            </a: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BBA25E45-6004-4304-AE57-D93614469E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991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一、安裝評測系統延伸模組 </a:t>
            </a:r>
            <a:r>
              <a:rPr lang="en-US" altLang="zh-TW" b="1" dirty="0"/>
              <a:t>(1)</a:t>
            </a:r>
            <a:endParaRPr lang="zh-TW" altLang="en-US" b="1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AD5EEAB-ED83-47AF-80D9-EC9ADC55C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540000"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於</a:t>
            </a:r>
            <a:r>
              <a:rPr lang="zh-TW" altLang="en-US" dirty="0">
                <a:hlinkClick r:id="rId2"/>
              </a:rPr>
              <a:t>連結</a:t>
            </a:r>
            <a:r>
              <a:rPr lang="zh-TW" altLang="en-US" dirty="0"/>
              <a:t>下載延伸模組。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關閉所有 </a:t>
            </a:r>
            <a:r>
              <a:rPr lang="en-US" altLang="zh-TW" dirty="0"/>
              <a:t>Visual Studio </a:t>
            </a:r>
            <a:r>
              <a:rPr lang="zh-TW" altLang="en-US" dirty="0"/>
              <a:t>視窗以開始安裝。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11C423-5212-4B51-8595-A47CE12C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E8FA7DF-9CA1-408E-A7D5-11817E448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23" y="2646229"/>
            <a:ext cx="2814106" cy="3135718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16991F7C-E03B-4AFB-9FE9-D663DA442BA1}"/>
              </a:ext>
            </a:extLst>
          </p:cNvPr>
          <p:cNvGrpSpPr/>
          <p:nvPr/>
        </p:nvGrpSpPr>
        <p:grpSpPr>
          <a:xfrm>
            <a:off x="4778933" y="4029422"/>
            <a:ext cx="1569660" cy="1133184"/>
            <a:chOff x="4099136" y="3843615"/>
            <a:chExt cx="1569660" cy="1133184"/>
          </a:xfrm>
        </p:grpSpPr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F1C65022-7807-432A-B2D4-C06AD87D86E3}"/>
                </a:ext>
              </a:extLst>
            </p:cNvPr>
            <p:cNvSpPr/>
            <p:nvPr/>
          </p:nvSpPr>
          <p:spPr>
            <a:xfrm>
              <a:off x="4556140" y="3843615"/>
              <a:ext cx="638175" cy="316105"/>
            </a:xfrm>
            <a:prstGeom prst="rightArrow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BB3E36-B2A2-477E-BA9F-BFBA5B2052E2}"/>
                </a:ext>
              </a:extLst>
            </p:cNvPr>
            <p:cNvSpPr/>
            <p:nvPr/>
          </p:nvSpPr>
          <p:spPr>
            <a:xfrm>
              <a:off x="4099136" y="4330468"/>
              <a:ext cx="15696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雙擊兩次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開啟安裝程式</a:t>
              </a:r>
              <a:endParaRPr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2B18A6C1-CC01-4F21-B864-B1D77753974A}"/>
              </a:ext>
            </a:extLst>
          </p:cNvPr>
          <p:cNvGrpSpPr/>
          <p:nvPr/>
        </p:nvGrpSpPr>
        <p:grpSpPr>
          <a:xfrm>
            <a:off x="6861997" y="2619616"/>
            <a:ext cx="4152899" cy="3162300"/>
            <a:chOff x="5864975" y="2433809"/>
            <a:chExt cx="4152899" cy="3162300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7D4B754E-9B6C-4C9C-8A29-D9779FB6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4975" y="2433809"/>
              <a:ext cx="4152899" cy="3162300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E41F0BB-ABEA-4984-9DD4-E0D7870C9039}"/>
                </a:ext>
              </a:extLst>
            </p:cNvPr>
            <p:cNvSpPr/>
            <p:nvPr/>
          </p:nvSpPr>
          <p:spPr>
            <a:xfrm>
              <a:off x="5953126" y="3492261"/>
              <a:ext cx="1928518" cy="1666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1AE16D8-229C-4E3B-87EF-06F55E47F82E}"/>
                </a:ext>
              </a:extLst>
            </p:cNvPr>
            <p:cNvSpPr/>
            <p:nvPr/>
          </p:nvSpPr>
          <p:spPr>
            <a:xfrm>
              <a:off x="5953126" y="3843615"/>
              <a:ext cx="2217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安裝於 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版本中</a:t>
              </a:r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74D6B5E-886A-4D13-9C94-399B2960D232}"/>
                </a:ext>
              </a:extLst>
            </p:cNvPr>
            <p:cNvSpPr/>
            <p:nvPr/>
          </p:nvSpPr>
          <p:spPr>
            <a:xfrm>
              <a:off x="8381999" y="5124450"/>
              <a:ext cx="771525" cy="2698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A96F5DF-AC61-4A20-9628-DB53DE6DAB24}"/>
                </a:ext>
              </a:extLst>
            </p:cNvPr>
            <p:cNvCxnSpPr/>
            <p:nvPr/>
          </p:nvCxnSpPr>
          <p:spPr>
            <a:xfrm>
              <a:off x="7791450" y="4212947"/>
              <a:ext cx="590549" cy="7638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39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內容版面配置區 5">
            <a:extLst>
              <a:ext uri="{FF2B5EF4-FFF2-40B4-BE49-F238E27FC236}">
                <a16:creationId xmlns:a16="http://schemas.microsoft.com/office/drawing/2014/main" id="{55AF2141-891A-4A99-AEC4-E3D408FAD982}"/>
              </a:ext>
            </a:extLst>
          </p:cNvPr>
          <p:cNvSpPr txBox="1">
            <a:spLocks/>
          </p:cNvSpPr>
          <p:nvPr/>
        </p:nvSpPr>
        <p:spPr>
          <a:xfrm>
            <a:off x="838200" y="1557533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spcCol="54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zh-TW" altLang="en-US" dirty="0"/>
              <a:t>若未將 </a:t>
            </a:r>
            <a:r>
              <a:rPr lang="en-US" altLang="zh-TW" dirty="0"/>
              <a:t>Visual Studio </a:t>
            </a:r>
            <a:r>
              <a:rPr lang="zh-TW" altLang="en-US" dirty="0"/>
              <a:t>相關程式完成關閉，可能會出現以下狀況。可點擊「</a:t>
            </a:r>
            <a:r>
              <a:rPr lang="en-US" altLang="zh-TW" dirty="0"/>
              <a:t>End Task</a:t>
            </a:r>
            <a:r>
              <a:rPr lang="zh-TW" altLang="en-US" dirty="0"/>
              <a:t>」以關閉相關程式，並繼續安裝流程。</a:t>
            </a:r>
          </a:p>
          <a:p>
            <a:pPr marL="457200" indent="-457200">
              <a:buFont typeface="+mj-lt"/>
              <a:buAutoNum type="arabicPeriod" startAt="3"/>
            </a:pPr>
            <a:endParaRPr lang="zh-TW" altLang="en-US" dirty="0"/>
          </a:p>
          <a:p>
            <a:pPr marL="457200" indent="-457200">
              <a:buFont typeface="+mj-lt"/>
              <a:buAutoNum type="arabicPeriod" startAt="3"/>
            </a:pPr>
            <a:endParaRPr lang="zh-TW" altLang="en-US" dirty="0"/>
          </a:p>
          <a:p>
            <a:pPr marL="457200" indent="-457200">
              <a:buFont typeface="+mj-lt"/>
              <a:buAutoNum type="arabicPeriod" startAt="3"/>
            </a:pPr>
            <a:endParaRPr lang="zh-TW" altLang="en-US" dirty="0"/>
          </a:p>
          <a:p>
            <a:pPr marL="457200" indent="-457200">
              <a:buFont typeface="+mj-lt"/>
              <a:buAutoNum type="arabicPeriod" startAt="3"/>
            </a:pPr>
            <a:endParaRPr lang="zh-TW" altLang="en-US" dirty="0"/>
          </a:p>
          <a:p>
            <a:pPr marL="457200" indent="-457200">
              <a:buFont typeface="+mj-lt"/>
              <a:buAutoNum type="arabicPeriod" startAt="3"/>
            </a:pPr>
            <a:endParaRPr lang="zh-TW" alt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dirty="0"/>
              <a:t>以下為延伸模組安裝完成之顯示狀態。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一、安裝評測系統延伸模組 </a:t>
            </a:r>
            <a:r>
              <a:rPr lang="en-US" altLang="zh-TW" b="1" dirty="0"/>
              <a:t>(2)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6F80E8C-8812-47BC-AA6F-55FE216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A43E4A9-9B52-48F2-8658-A16DC8644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3033" y="3262548"/>
            <a:ext cx="3931889" cy="2994008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487DA560-0E12-445A-85A3-6E6936787688}"/>
              </a:ext>
            </a:extLst>
          </p:cNvPr>
          <p:cNvGrpSpPr/>
          <p:nvPr/>
        </p:nvGrpSpPr>
        <p:grpSpPr>
          <a:xfrm>
            <a:off x="1446198" y="3262548"/>
            <a:ext cx="3931891" cy="2994008"/>
            <a:chOff x="1038225" y="1962150"/>
            <a:chExt cx="4152900" cy="3162300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8B26742-7ABE-4215-970E-8DEB4AEA9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225" y="1962150"/>
              <a:ext cx="4152900" cy="316230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1A5E2DD-D558-4558-8B59-8A99676AF15C}"/>
                </a:ext>
              </a:extLst>
            </p:cNvPr>
            <p:cNvSpPr/>
            <p:nvPr/>
          </p:nvSpPr>
          <p:spPr>
            <a:xfrm>
              <a:off x="3544804" y="4546934"/>
              <a:ext cx="77152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40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一、</a:t>
            </a:r>
            <a:r>
              <a:rPr lang="zh-TW" altLang="en-US" dirty="0"/>
              <a:t>解除</a:t>
            </a:r>
            <a:r>
              <a:rPr lang="zh-TW" altLang="en-US" b="1" dirty="0"/>
              <a:t>安裝評測系統延伸模組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BBF5C0-32DD-4E07-A479-5B38D07B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13</a:t>
            </a:fld>
            <a:endParaRPr lang="zh-TW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28CADB08-6640-4277-9B7F-B07AF04F769A}"/>
              </a:ext>
            </a:extLst>
          </p:cNvPr>
          <p:cNvGrpSpPr/>
          <p:nvPr/>
        </p:nvGrpSpPr>
        <p:grpSpPr>
          <a:xfrm>
            <a:off x="1295400" y="1763273"/>
            <a:ext cx="1900478" cy="1028700"/>
            <a:chOff x="1656002" y="2072167"/>
            <a:chExt cx="1900478" cy="10287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8119CB0-B64F-485E-83C7-695DE81AD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6002" y="2072167"/>
              <a:ext cx="1900478" cy="10287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0156809-49E7-44B4-A06D-C78374BC096B}"/>
                </a:ext>
              </a:extLst>
            </p:cNvPr>
            <p:cNvSpPr/>
            <p:nvPr/>
          </p:nvSpPr>
          <p:spPr>
            <a:xfrm>
              <a:off x="1790838" y="2072167"/>
              <a:ext cx="729761" cy="2444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777154B-8D33-46CD-B7F7-66C2F762A14D}"/>
                </a:ext>
              </a:extLst>
            </p:cNvPr>
            <p:cNvSpPr/>
            <p:nvPr/>
          </p:nvSpPr>
          <p:spPr>
            <a:xfrm>
              <a:off x="1764619" y="2493483"/>
              <a:ext cx="1266092" cy="2444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接點: 肘形 16">
              <a:extLst>
                <a:ext uri="{FF2B5EF4-FFF2-40B4-BE49-F238E27FC236}">
                  <a16:creationId xmlns:a16="http://schemas.microsoft.com/office/drawing/2014/main" id="{B8DA68FD-9C26-4C11-951A-9B11C76E3C87}"/>
                </a:ext>
              </a:extLst>
            </p:cNvPr>
            <p:cNvCxnSpPr>
              <a:stCxn id="11" idx="1"/>
              <a:endCxn id="13" idx="1"/>
            </p:cNvCxnSpPr>
            <p:nvPr/>
          </p:nvCxnSpPr>
          <p:spPr>
            <a:xfrm rot="10800000" flipV="1">
              <a:off x="1764620" y="2194382"/>
              <a:ext cx="26219" cy="421316"/>
            </a:xfrm>
            <a:prstGeom prst="bentConnector3">
              <a:avLst>
                <a:gd name="adj1" fmla="val 971887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8DBC211F-19D3-4371-A08B-8BCDEBADBECD}"/>
              </a:ext>
            </a:extLst>
          </p:cNvPr>
          <p:cNvGrpSpPr/>
          <p:nvPr/>
        </p:nvGrpSpPr>
        <p:grpSpPr>
          <a:xfrm>
            <a:off x="1318741" y="2913927"/>
            <a:ext cx="4952051" cy="3419894"/>
            <a:chOff x="692964" y="3419672"/>
            <a:chExt cx="4952051" cy="341989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ECC1B00-0283-49BA-A8D4-3600B6E3A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6807" y="3419672"/>
              <a:ext cx="4928208" cy="3419894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B810896-F24D-4B71-B6D3-4E453F0BFB7A}"/>
                </a:ext>
              </a:extLst>
            </p:cNvPr>
            <p:cNvSpPr/>
            <p:nvPr/>
          </p:nvSpPr>
          <p:spPr>
            <a:xfrm>
              <a:off x="692964" y="3564072"/>
              <a:ext cx="592634" cy="1887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76EF2F6-A718-40FB-9C6B-52A5E7685F08}"/>
                </a:ext>
              </a:extLst>
            </p:cNvPr>
            <p:cNvSpPr/>
            <p:nvPr/>
          </p:nvSpPr>
          <p:spPr>
            <a:xfrm>
              <a:off x="3810000" y="3933825"/>
              <a:ext cx="485775" cy="1527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16D9013-126E-4D52-AF02-EC3972C6354A}"/>
                </a:ext>
              </a:extLst>
            </p:cNvPr>
            <p:cNvSpPr/>
            <p:nvPr/>
          </p:nvSpPr>
          <p:spPr>
            <a:xfrm>
              <a:off x="2003588" y="3752850"/>
              <a:ext cx="1556600" cy="3217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3836CA31-2B02-42B9-9308-5B8E4C3A7581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1285598" y="3658461"/>
              <a:ext cx="717990" cy="255258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接點: 肘形 18">
              <a:extLst>
                <a:ext uri="{FF2B5EF4-FFF2-40B4-BE49-F238E27FC236}">
                  <a16:creationId xmlns:a16="http://schemas.microsoft.com/office/drawing/2014/main" id="{0E06F3E0-BC3B-4D45-955A-033D85EED23A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3560188" y="3913719"/>
              <a:ext cx="249812" cy="96503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B429B0BD-40A0-400B-B6DB-C5D060387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489" y="4113629"/>
            <a:ext cx="2915674" cy="2220192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11CA4143-AA58-48A3-A0EC-3DA58EE02383}"/>
              </a:ext>
            </a:extLst>
          </p:cNvPr>
          <p:cNvGrpSpPr/>
          <p:nvPr/>
        </p:nvGrpSpPr>
        <p:grpSpPr>
          <a:xfrm>
            <a:off x="8220489" y="1557533"/>
            <a:ext cx="2915673" cy="2220192"/>
            <a:chOff x="8387536" y="1595904"/>
            <a:chExt cx="2915673" cy="2220192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9A7FC7E7-4268-4E41-BA5F-B57F8CD04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7536" y="1595904"/>
              <a:ext cx="2915673" cy="2220192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30F8662-C27C-47AB-8D57-047CF1748194}"/>
                </a:ext>
              </a:extLst>
            </p:cNvPr>
            <p:cNvSpPr/>
            <p:nvPr/>
          </p:nvSpPr>
          <p:spPr>
            <a:xfrm>
              <a:off x="10132234" y="3446040"/>
              <a:ext cx="575686" cy="2513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F9DBE14-9337-47D0-BDC1-D04CBEEE5987}"/>
              </a:ext>
            </a:extLst>
          </p:cNvPr>
          <p:cNvGrpSpPr/>
          <p:nvPr/>
        </p:nvGrpSpPr>
        <p:grpSpPr>
          <a:xfrm>
            <a:off x="6253370" y="3343054"/>
            <a:ext cx="1877566" cy="1010073"/>
            <a:chOff x="3945186" y="3843615"/>
            <a:chExt cx="1877566" cy="1010073"/>
          </a:xfrm>
        </p:grpSpPr>
        <p:sp>
          <p:nvSpPr>
            <p:cNvPr id="29" name="箭號: 向右 28">
              <a:extLst>
                <a:ext uri="{FF2B5EF4-FFF2-40B4-BE49-F238E27FC236}">
                  <a16:creationId xmlns:a16="http://schemas.microsoft.com/office/drawing/2014/main" id="{0287A0AD-D2CB-4FE5-937E-22B86763481D}"/>
                </a:ext>
              </a:extLst>
            </p:cNvPr>
            <p:cNvSpPr/>
            <p:nvPr/>
          </p:nvSpPr>
          <p:spPr>
            <a:xfrm>
              <a:off x="4556140" y="3843615"/>
              <a:ext cx="638175" cy="316105"/>
            </a:xfrm>
            <a:prstGeom prst="rightArrow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30317B1-8F33-4CF0-B0E1-C6EA7D9C198C}"/>
                </a:ext>
              </a:extLst>
            </p:cNvPr>
            <p:cNvSpPr/>
            <p:nvPr/>
          </p:nvSpPr>
          <p:spPr>
            <a:xfrm>
              <a:off x="3945186" y="4330468"/>
              <a:ext cx="18775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關閉所有 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VS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程式</a:t>
              </a:r>
              <a:endPara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以開始解除安裝流程</a:t>
              </a:r>
              <a:endParaRPr lang="zh-TW" altLang="en-US" sz="1400" dirty="0"/>
            </a:p>
          </p:txBody>
        </p:sp>
      </p:grp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4428CA17-CA37-4993-98D2-D0F8D48935D9}"/>
              </a:ext>
            </a:extLst>
          </p:cNvPr>
          <p:cNvSpPr/>
          <p:nvPr/>
        </p:nvSpPr>
        <p:spPr>
          <a:xfrm rot="5400000" flipV="1">
            <a:off x="9510538" y="3776108"/>
            <a:ext cx="335575" cy="166219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538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二、註冊評測系統帳號 </a:t>
            </a:r>
            <a:r>
              <a:rPr lang="en-US" altLang="zh-TW" b="1" dirty="0"/>
              <a:t>(1)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090D0-71D6-432C-9A63-3C0ADD7D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0C8990-E12F-49CA-BB4E-55A857F09DA7}"/>
              </a:ext>
            </a:extLst>
          </p:cNvPr>
          <p:cNvGrpSpPr/>
          <p:nvPr/>
        </p:nvGrpSpPr>
        <p:grpSpPr>
          <a:xfrm>
            <a:off x="3061215" y="2191125"/>
            <a:ext cx="6069569" cy="3985838"/>
            <a:chOff x="708660" y="2790547"/>
            <a:chExt cx="5357338" cy="3566275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96174BC-E5CB-4C89-BB81-BAA689CF5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8660" y="2790547"/>
              <a:ext cx="5357338" cy="3566275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4057ECC-2E67-4589-B96B-73AC14AA8EA0}"/>
                </a:ext>
              </a:extLst>
            </p:cNvPr>
            <p:cNvSpPr/>
            <p:nvPr/>
          </p:nvSpPr>
          <p:spPr>
            <a:xfrm>
              <a:off x="4558119" y="5092741"/>
              <a:ext cx="880633" cy="1948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A864AE0-033F-4D3E-A99C-22DBAE8925DC}"/>
                </a:ext>
              </a:extLst>
            </p:cNvPr>
            <p:cNvSpPr txBox="1"/>
            <p:nvPr/>
          </p:nvSpPr>
          <p:spPr>
            <a:xfrm>
              <a:off x="4228107" y="5092741"/>
              <a:ext cx="330012" cy="332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1A89833-E473-4C9D-85D2-284EEDB9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開啟 </a:t>
            </a:r>
            <a:r>
              <a:rPr lang="en-US" altLang="zh-TW" dirty="0"/>
              <a:t>Visual Studio 2022</a:t>
            </a:r>
            <a:r>
              <a:rPr lang="zh-TW" altLang="en-US" dirty="0"/>
              <a:t>，選擇「</a:t>
            </a:r>
            <a:r>
              <a:rPr lang="zh-TW" altLang="en-US" dirty="0">
                <a:solidFill>
                  <a:srgbClr val="FF0000"/>
                </a:solidFill>
              </a:rPr>
              <a:t>不使用程式碼繼續</a:t>
            </a:r>
            <a:r>
              <a:rPr lang="zh-TW" altLang="en-US" dirty="0"/>
              <a:t>」直接進入主要編輯器。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826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二、註冊評測系統帳號 </a:t>
            </a:r>
            <a:r>
              <a:rPr lang="en-US" altLang="zh-TW" b="1" dirty="0"/>
              <a:t>(2)</a:t>
            </a:r>
            <a:endParaRPr lang="zh-TW" altLang="en-US" b="1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E2CF48F-31E7-4FA6-BC60-2E7C49FA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TW" altLang="en-US" dirty="0"/>
              <a:t>於「</a:t>
            </a:r>
            <a:r>
              <a:rPr lang="zh-TW" altLang="en-US" dirty="0">
                <a:solidFill>
                  <a:srgbClr val="FF0000"/>
                </a:solidFill>
              </a:rPr>
              <a:t>延伸模組</a:t>
            </a:r>
            <a:r>
              <a:rPr lang="zh-TW" altLang="en-US" dirty="0"/>
              <a:t>」中開啟「</a:t>
            </a:r>
            <a:r>
              <a:rPr lang="zh-TW" altLang="en-US" dirty="0">
                <a:solidFill>
                  <a:srgbClr val="FF0000"/>
                </a:solidFill>
              </a:rPr>
              <a:t>評測系統登入介面</a:t>
            </a:r>
            <a:r>
              <a:rPr lang="zh-TW" altLang="en-US" dirty="0"/>
              <a:t>」，並開始</a:t>
            </a:r>
            <a:r>
              <a:rPr lang="zh-TW" altLang="en-US" dirty="0">
                <a:solidFill>
                  <a:srgbClr val="FF0000"/>
                </a:solidFill>
              </a:rPr>
              <a:t>註冊帳號</a:t>
            </a:r>
            <a:r>
              <a:rPr lang="zh-TW" altLang="en-US" dirty="0"/>
              <a:t>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090D0-71D6-432C-9A63-3C0ADD7D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7BC7060-4312-4A78-87D5-ECD784B73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2289" y="2039291"/>
            <a:ext cx="8217070" cy="445290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A8D62AD4-1B87-4320-8358-3C39A12F5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0"/>
          <a:stretch/>
        </p:blipFill>
        <p:spPr>
          <a:xfrm>
            <a:off x="8427125" y="3410236"/>
            <a:ext cx="2688284" cy="3201817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073AA8AC-B847-4DD4-9275-35FBBA417CD5}"/>
              </a:ext>
            </a:extLst>
          </p:cNvPr>
          <p:cNvSpPr/>
          <p:nvPr/>
        </p:nvSpPr>
        <p:spPr>
          <a:xfrm>
            <a:off x="4706541" y="2067707"/>
            <a:ext cx="413147" cy="1023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B0CDC7D-8C11-4D77-9875-341838427809}"/>
              </a:ext>
            </a:extLst>
          </p:cNvPr>
          <p:cNvSpPr/>
          <p:nvPr/>
        </p:nvSpPr>
        <p:spPr>
          <a:xfrm>
            <a:off x="4706541" y="2170011"/>
            <a:ext cx="896540" cy="11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FB5D7FA-35CF-4A40-8299-71897826D510}"/>
              </a:ext>
            </a:extLst>
          </p:cNvPr>
          <p:cNvSpPr/>
          <p:nvPr/>
        </p:nvSpPr>
        <p:spPr>
          <a:xfrm>
            <a:off x="5603081" y="2281239"/>
            <a:ext cx="607219" cy="125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DA020A3-1744-49E6-9CF0-CF71D8D87AF0}"/>
              </a:ext>
            </a:extLst>
          </p:cNvPr>
          <p:cNvSpPr/>
          <p:nvPr/>
        </p:nvSpPr>
        <p:spPr>
          <a:xfrm>
            <a:off x="8567162" y="5582147"/>
            <a:ext cx="377513" cy="1307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4D4960D8-59EB-495E-AAC5-F0D759AD36B9}"/>
              </a:ext>
            </a:extLst>
          </p:cNvPr>
          <p:cNvCxnSpPr>
            <a:cxnSpLocks/>
            <a:stCxn id="35" idx="1"/>
            <a:endCxn id="36" idx="1"/>
          </p:cNvCxnSpPr>
          <p:nvPr/>
        </p:nvCxnSpPr>
        <p:spPr>
          <a:xfrm rot="10800000" flipV="1">
            <a:off x="4706541" y="2118859"/>
            <a:ext cx="12700" cy="106766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1B9C9F8-CAAF-49A5-B130-EB270F318902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>
          <a:xfrm rot="16200000" flipH="1">
            <a:off x="5347624" y="2088426"/>
            <a:ext cx="62644" cy="44827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D8ACE98C-FE8B-4A12-8746-95B7E194DD3B}"/>
              </a:ext>
            </a:extLst>
          </p:cNvPr>
          <p:cNvCxnSpPr>
            <a:cxnSpLocks/>
            <a:stCxn id="37" idx="2"/>
            <a:endCxn id="38" idx="3"/>
          </p:cNvCxnSpPr>
          <p:nvPr/>
        </p:nvCxnSpPr>
        <p:spPr>
          <a:xfrm rot="16200000" flipH="1">
            <a:off x="5805193" y="2508025"/>
            <a:ext cx="3240980" cy="3037984"/>
          </a:xfrm>
          <a:prstGeom prst="bentConnector4">
            <a:avLst>
              <a:gd name="adj1" fmla="val 48992"/>
              <a:gd name="adj2" fmla="val 10752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6145FD0-F8CC-4911-A51D-F5D10C4D9F16}"/>
              </a:ext>
            </a:extLst>
          </p:cNvPr>
          <p:cNvSpPr txBox="1"/>
          <p:nvPr/>
        </p:nvSpPr>
        <p:spPr>
          <a:xfrm>
            <a:off x="9397005" y="3842350"/>
            <a:ext cx="33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533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5FE007C-A3A1-471F-B06A-3F932E61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55" y="5338594"/>
            <a:ext cx="3886742" cy="1200318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二、註冊評測系統帳號 </a:t>
            </a:r>
            <a:r>
              <a:rPr lang="en-US" altLang="zh-TW" b="1" dirty="0"/>
              <a:t>(3)</a:t>
            </a:r>
            <a:endParaRPr lang="zh-TW" altLang="en-US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86B67D-E7D6-4ACF-BE3B-CE2BAF0CE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19122" r="2607" b="2496"/>
          <a:stretch/>
        </p:blipFill>
        <p:spPr>
          <a:xfrm>
            <a:off x="1363980" y="1490997"/>
            <a:ext cx="3131820" cy="5140179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9E3F46-71ED-4E88-AEC7-96D715E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F627540-0500-4D6C-9FD8-8CECD3C04420}"/>
              </a:ext>
            </a:extLst>
          </p:cNvPr>
          <p:cNvSpPr txBox="1"/>
          <p:nvPr/>
        </p:nvSpPr>
        <p:spPr>
          <a:xfrm>
            <a:off x="5250260" y="1468796"/>
            <a:ext cx="5727031" cy="378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註冊時請正確填入以下資料：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註冊完成後，將自動登入。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5D49B4C-5678-4396-97FD-2704CB2B988E}"/>
              </a:ext>
            </a:extLst>
          </p:cNvPr>
          <p:cNvSpPr/>
          <p:nvPr/>
        </p:nvSpPr>
        <p:spPr>
          <a:xfrm>
            <a:off x="7664226" y="5621024"/>
            <a:ext cx="1479774" cy="2387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59CC598-7590-444B-910B-28901991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4082"/>
              </p:ext>
            </p:extLst>
          </p:nvPr>
        </p:nvGraphicFramePr>
        <p:xfrm>
          <a:off x="5720855" y="2023842"/>
          <a:ext cx="5924912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24462">
                  <a:extLst>
                    <a:ext uri="{9D8B030D-6E8A-4147-A177-3AD203B41FA5}">
                      <a16:colId xmlns:a16="http://schemas.microsoft.com/office/drawing/2014/main" val="1506412056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2328251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Username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學號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859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學校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50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Name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中英文名字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363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Last Name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中英文姓氏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24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Nickname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同學號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535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Password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自定義密碼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91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Confirm Password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Password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025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40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三、加入課程部門 </a:t>
            </a:r>
            <a:r>
              <a:rPr lang="en-US" altLang="zh-TW" b="1" dirty="0"/>
              <a:t>(1)</a:t>
            </a:r>
            <a:endParaRPr lang="zh-TW" altLang="en-US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EE000D6-315A-480E-8714-5E35C62E6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於選單中選擇「部門」項目，以開啟部門清單。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找到名稱為「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-apple-system"/>
              </a:rPr>
              <a:t>111-2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-apple-system"/>
              </a:rPr>
              <a:t>物件導向程式設計正課</a:t>
            </a:r>
            <a:r>
              <a:rPr lang="zh-TW" altLang="en-US" dirty="0"/>
              <a:t>」之部門，並按下右方加入按鈕。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於訊息欄中輸入「學號」</a:t>
            </a:r>
            <a:r>
              <a:rPr lang="en-US" altLang="zh-TW" dirty="0"/>
              <a:t>+</a:t>
            </a:r>
            <a:r>
              <a:rPr lang="zh-TW" altLang="en-US" dirty="0"/>
              <a:t>「姓名」，並按下建立按鈕，以發送請求訊息。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BB98B3-7002-4049-A730-C4DD3497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31DAF08-3FF8-4981-90F7-12F9B0067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0" t="32946" r="28285" b="27434"/>
          <a:stretch/>
        </p:blipFill>
        <p:spPr>
          <a:xfrm>
            <a:off x="7790965" y="4329065"/>
            <a:ext cx="3418056" cy="221376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D03256D-EE35-4545-9F17-FBEF9E88BD75}"/>
              </a:ext>
            </a:extLst>
          </p:cNvPr>
          <p:cNvSpPr/>
          <p:nvPr/>
        </p:nvSpPr>
        <p:spPr>
          <a:xfrm>
            <a:off x="8118602" y="4909915"/>
            <a:ext cx="2727361" cy="568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B11115xxx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姓名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AC3B03-489D-43CE-A8A1-5D856B199C25}"/>
              </a:ext>
            </a:extLst>
          </p:cNvPr>
          <p:cNvSpPr/>
          <p:nvPr/>
        </p:nvSpPr>
        <p:spPr>
          <a:xfrm>
            <a:off x="9499993" y="5938918"/>
            <a:ext cx="539447" cy="2408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6E7A864F-B2C4-4EB5-8585-2E15F9753C65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9395768" y="5564969"/>
            <a:ext cx="460464" cy="287434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4E59B44-3F9D-4064-8E77-343D86BF7859}"/>
              </a:ext>
            </a:extLst>
          </p:cNvPr>
          <p:cNvGrpSpPr/>
          <p:nvPr/>
        </p:nvGrpSpPr>
        <p:grpSpPr>
          <a:xfrm>
            <a:off x="1178637" y="3225436"/>
            <a:ext cx="3690792" cy="1139633"/>
            <a:chOff x="1178637" y="2985514"/>
            <a:chExt cx="3690792" cy="113963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D3B70F9-A937-49AE-AD79-F769849E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37" y="2985514"/>
              <a:ext cx="3690792" cy="1139633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69F6D0F-4CFA-415C-8391-6960F8E04724}"/>
                </a:ext>
              </a:extLst>
            </p:cNvPr>
            <p:cNvSpPr/>
            <p:nvPr/>
          </p:nvSpPr>
          <p:spPr>
            <a:xfrm>
              <a:off x="2845727" y="3636782"/>
              <a:ext cx="991768" cy="2408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A54C03A-312F-4A75-839A-BA7EC2520D13}"/>
                </a:ext>
              </a:extLst>
            </p:cNvPr>
            <p:cNvSpPr txBox="1"/>
            <p:nvPr/>
          </p:nvSpPr>
          <p:spPr>
            <a:xfrm>
              <a:off x="2464642" y="3605672"/>
              <a:ext cx="340920" cy="34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6D02BD2-2E7A-4FE1-B8FF-4DD412661E27}"/>
              </a:ext>
            </a:extLst>
          </p:cNvPr>
          <p:cNvGrpSpPr/>
          <p:nvPr/>
        </p:nvGrpSpPr>
        <p:grpSpPr>
          <a:xfrm>
            <a:off x="1178637" y="4528908"/>
            <a:ext cx="6176023" cy="2145654"/>
            <a:chOff x="1178637" y="4437912"/>
            <a:chExt cx="6176023" cy="214565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B7DF4D1-A310-41E0-ACC6-6BB81AA6F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0" b="32723"/>
            <a:stretch/>
          </p:blipFill>
          <p:spPr>
            <a:xfrm>
              <a:off x="1178637" y="4437912"/>
              <a:ext cx="6176023" cy="2145654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930BEDB-9CCD-46C4-BFE2-C1FBF5EE5A09}"/>
                </a:ext>
              </a:extLst>
            </p:cNvPr>
            <p:cNvSpPr/>
            <p:nvPr/>
          </p:nvSpPr>
          <p:spPr>
            <a:xfrm>
              <a:off x="1277983" y="6265353"/>
              <a:ext cx="2146468" cy="3103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3252DC-9197-47FE-A404-99B5F8A56C79}"/>
                </a:ext>
              </a:extLst>
            </p:cNvPr>
            <p:cNvSpPr/>
            <p:nvPr/>
          </p:nvSpPr>
          <p:spPr>
            <a:xfrm>
              <a:off x="6697980" y="6265353"/>
              <a:ext cx="411654" cy="3103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DF7A8795-28A9-4EB0-A023-0A1EACC299CF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3424451" y="6420541"/>
              <a:ext cx="327352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E8E71B8-50E2-455B-88B5-6A1EFDBDDBC8}"/>
                </a:ext>
              </a:extLst>
            </p:cNvPr>
            <p:cNvSpPr txBox="1"/>
            <p:nvPr/>
          </p:nvSpPr>
          <p:spPr>
            <a:xfrm>
              <a:off x="3473420" y="6060339"/>
              <a:ext cx="340920" cy="34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F298B2D-89BC-4044-9BE4-831D7F67C9D7}"/>
              </a:ext>
            </a:extLst>
          </p:cNvPr>
          <p:cNvSpPr txBox="1"/>
          <p:nvPr/>
        </p:nvSpPr>
        <p:spPr>
          <a:xfrm>
            <a:off x="7777682" y="5072818"/>
            <a:ext cx="340920" cy="343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1798D39A-6B22-4316-BB80-C5D7BA60BF52}"/>
              </a:ext>
            </a:extLst>
          </p:cNvPr>
          <p:cNvGrpSpPr/>
          <p:nvPr/>
        </p:nvGrpSpPr>
        <p:grpSpPr>
          <a:xfrm>
            <a:off x="5338034" y="3106344"/>
            <a:ext cx="6015766" cy="1053221"/>
            <a:chOff x="5084075" y="3026510"/>
            <a:chExt cx="6015766" cy="1053221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DD183507-CB31-47C7-86F5-6CF19E6163FC}"/>
                </a:ext>
              </a:extLst>
            </p:cNvPr>
            <p:cNvSpPr txBox="1"/>
            <p:nvPr/>
          </p:nvSpPr>
          <p:spPr>
            <a:xfrm>
              <a:off x="5084075" y="3026510"/>
              <a:ext cx="48691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※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若有修實習課的同學，同時也要加入「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000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111-2</a:t>
              </a:r>
              <a:r>
                <a:rPr lang="zh-TW" altLang="en-US" sz="2000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物件導向程式設計實習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」。</a:t>
              </a: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8C766BF-5EBC-4B01-AD7B-4982823124F3}"/>
                </a:ext>
              </a:extLst>
            </p:cNvPr>
            <p:cNvGrpSpPr/>
            <p:nvPr/>
          </p:nvGrpSpPr>
          <p:grpSpPr>
            <a:xfrm>
              <a:off x="5209866" y="3762227"/>
              <a:ext cx="5889975" cy="317504"/>
              <a:chOff x="6195345" y="1003065"/>
              <a:chExt cx="5889975" cy="317504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F7A99D34-484C-44E4-BDA1-7AD66A50C6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8" t="47451" r="3023" b="42810"/>
              <a:stretch/>
            </p:blipFill>
            <p:spPr>
              <a:xfrm>
                <a:off x="6195345" y="1003065"/>
                <a:ext cx="5889975" cy="310375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CF884F9-0D8C-4F60-896B-70179BCA758A}"/>
                  </a:ext>
                </a:extLst>
              </p:cNvPr>
              <p:cNvSpPr/>
              <p:nvPr/>
            </p:nvSpPr>
            <p:spPr>
              <a:xfrm>
                <a:off x="6195346" y="1010193"/>
                <a:ext cx="2146468" cy="310375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852EBCE-C81E-4C50-8E0F-6D692E406A35}"/>
                  </a:ext>
                </a:extLst>
              </p:cNvPr>
              <p:cNvSpPr/>
              <p:nvPr/>
            </p:nvSpPr>
            <p:spPr>
              <a:xfrm>
                <a:off x="11615343" y="1010193"/>
                <a:ext cx="411654" cy="31037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56F3689B-CAE1-4FCD-A7BD-6082E73FBA0F}"/>
                  </a:ext>
                </a:extLst>
              </p:cNvPr>
              <p:cNvCxnSpPr>
                <a:cxnSpLocks/>
                <a:stCxn id="40" idx="3"/>
                <a:endCxn id="41" idx="1"/>
              </p:cNvCxnSpPr>
              <p:nvPr/>
            </p:nvCxnSpPr>
            <p:spPr>
              <a:xfrm>
                <a:off x="8341814" y="1165381"/>
                <a:ext cx="3273529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2758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三、加入課程部門 </a:t>
            </a:r>
            <a:r>
              <a:rPr lang="en-US" altLang="zh-TW" b="1" dirty="0"/>
              <a:t>(2)</a:t>
            </a:r>
            <a:endParaRPr lang="zh-TW" altLang="en-US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320F10A-1D19-49D6-9EB6-E01E7FCD3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540000"/>
          <a:lstStyle/>
          <a:p>
            <a:pPr marL="457200" indent="-457200">
              <a:buFont typeface="+mj-lt"/>
              <a:buAutoNum type="arabicPeriod" startAt="4"/>
            </a:pPr>
            <a:r>
              <a:rPr lang="zh-TW" altLang="en-US" dirty="0"/>
              <a:t>請求發送後，需等待助教完成資訊確認，並接受請求。此時可先將此視窗關閉。</a:t>
            </a:r>
          </a:p>
          <a:p>
            <a:pPr marL="457200" indent="-457200">
              <a:buFont typeface="+mj-lt"/>
              <a:buAutoNum type="arabicPeriod" startAt="4"/>
            </a:pPr>
            <a:endParaRPr lang="en-US" altLang="zh-TW" dirty="0"/>
          </a:p>
          <a:p>
            <a:pPr marL="457200" indent="-457200">
              <a:buFont typeface="+mj-lt"/>
              <a:buAutoNum type="arabicPeriod" startAt="4"/>
            </a:pPr>
            <a:endParaRPr lang="en-US" altLang="zh-TW" dirty="0"/>
          </a:p>
          <a:p>
            <a:pPr marL="457200" indent="-457200">
              <a:buFont typeface="+mj-lt"/>
              <a:buAutoNum type="arabicPeriod" startAt="4"/>
            </a:pPr>
            <a:endParaRPr lang="en-US" altLang="zh-TW" dirty="0"/>
          </a:p>
          <a:p>
            <a:pPr marL="457200" indent="-457200">
              <a:buFont typeface="+mj-lt"/>
              <a:buAutoNum type="arabicPeriod" startAt="4"/>
            </a:pPr>
            <a:endParaRPr lang="en-US" altLang="zh-TW" dirty="0"/>
          </a:p>
          <a:p>
            <a:pPr marL="457200" indent="-457200">
              <a:buFont typeface="+mj-lt"/>
              <a:buAutoNum type="arabicPeriod" startAt="4"/>
            </a:pPr>
            <a:endParaRPr lang="en-US" altLang="zh-TW" dirty="0"/>
          </a:p>
          <a:p>
            <a:pPr marL="457200" indent="-457200">
              <a:buFont typeface="+mj-lt"/>
              <a:buAutoNum type="arabicPeriod" startAt="4"/>
            </a:pPr>
            <a:endParaRPr lang="en-US" altLang="zh-TW" dirty="0"/>
          </a:p>
          <a:p>
            <a:pPr marL="457200" indent="-457200">
              <a:buFont typeface="+mj-lt"/>
              <a:buAutoNum type="arabicPeriod" startAt="4"/>
            </a:pPr>
            <a:r>
              <a:rPr lang="zh-TW" altLang="en-US" dirty="0"/>
              <a:t>加入成功將顯示以下資訊。</a:t>
            </a:r>
          </a:p>
          <a:p>
            <a:pPr marL="457200" indent="-457200">
              <a:buFont typeface="+mj-lt"/>
              <a:buAutoNum type="arabicPeriod" startAt="4"/>
            </a:pP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C56895B-03E5-4B98-B2C0-A7E223FE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18</a:t>
            </a:fld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81056D-0272-4F30-8807-94E06096185A}"/>
              </a:ext>
            </a:extLst>
          </p:cNvPr>
          <p:cNvGrpSpPr/>
          <p:nvPr/>
        </p:nvGrpSpPr>
        <p:grpSpPr>
          <a:xfrm>
            <a:off x="1422671" y="2624407"/>
            <a:ext cx="9701801" cy="3870387"/>
            <a:chOff x="1422671" y="2624407"/>
            <a:chExt cx="9701801" cy="387038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2D33FB0-604C-48B8-A7B9-BA2D808E8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8" t="41453" r="5154" b="2673"/>
            <a:stretch/>
          </p:blipFill>
          <p:spPr>
            <a:xfrm>
              <a:off x="1422671" y="2875294"/>
              <a:ext cx="4762500" cy="36195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7E614F9-310B-47F9-8989-4EAB1879F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1" t="55111" r="5783" b="1991"/>
            <a:stretch/>
          </p:blipFill>
          <p:spPr>
            <a:xfrm>
              <a:off x="6769642" y="2624407"/>
              <a:ext cx="4320540" cy="2941955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C89E5A7-53AD-4C25-AFEF-568C0A247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" t="17111" r="4811" b="70108"/>
            <a:stretch/>
          </p:blipFill>
          <p:spPr>
            <a:xfrm>
              <a:off x="6735352" y="5618298"/>
              <a:ext cx="4389120" cy="87649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72AFC83B-42BA-413D-922F-63A5F490B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13" t="13037" r="36158" b="80070"/>
            <a:stretch/>
          </p:blipFill>
          <p:spPr>
            <a:xfrm>
              <a:off x="2567941" y="3429000"/>
              <a:ext cx="2225040" cy="249458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FF1102E-A691-4DD1-A331-8872BEC92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13" t="13037" r="36158" b="80070"/>
            <a:stretch/>
          </p:blipFill>
          <p:spPr>
            <a:xfrm>
              <a:off x="7884431" y="3113614"/>
              <a:ext cx="2225040" cy="249458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7591B92-5340-4D25-96B0-7998CBADA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747" y="5978978"/>
              <a:ext cx="2200275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053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023FD041-B861-4754-B3C6-69BAB6863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34087" r="5302" b="27573"/>
          <a:stretch/>
        </p:blipFill>
        <p:spPr>
          <a:xfrm>
            <a:off x="6921385" y="4580741"/>
            <a:ext cx="4648430" cy="17531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A2BDAF4-095C-4298-B674-29408F971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" b="1404"/>
          <a:stretch/>
        </p:blipFill>
        <p:spPr>
          <a:xfrm>
            <a:off x="1305950" y="3013840"/>
            <a:ext cx="5056317" cy="3707635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四、開始線上測驗 </a:t>
            </a:r>
            <a:r>
              <a:rPr lang="en-US" altLang="zh-TW" b="1" dirty="0"/>
              <a:t>(1)</a:t>
            </a:r>
            <a:endParaRPr lang="zh-TW" altLang="en-US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5098E80-4CB6-4EFA-B86D-651E617FA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於選單中選擇「</a:t>
            </a:r>
            <a:r>
              <a:rPr lang="zh-TW" altLang="en-US" dirty="0">
                <a:solidFill>
                  <a:srgbClr val="FF0000"/>
                </a:solidFill>
              </a:rPr>
              <a:t>下載競賽</a:t>
            </a:r>
            <a:r>
              <a:rPr lang="zh-TW" altLang="en-US" dirty="0"/>
              <a:t>」項目，以開啟試題清單。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根據編號（由日期組成）下載欲進行之測驗。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將試題下載並保存在特定位置。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545F28-5388-47E0-9098-1448AF97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A764925-C20F-4F54-84E8-494A6C7200F6}"/>
              </a:ext>
            </a:extLst>
          </p:cNvPr>
          <p:cNvSpPr/>
          <p:nvPr/>
        </p:nvSpPr>
        <p:spPr>
          <a:xfrm>
            <a:off x="1567232" y="4469683"/>
            <a:ext cx="1821179" cy="2953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FBD779B-18AF-4A33-B148-91AA3664988C}"/>
              </a:ext>
            </a:extLst>
          </p:cNvPr>
          <p:cNvSpPr/>
          <p:nvPr/>
        </p:nvSpPr>
        <p:spPr>
          <a:xfrm>
            <a:off x="5821680" y="4437869"/>
            <a:ext cx="274320" cy="359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0123FA-22E8-4C99-9CEC-B5717A1AF3F4}"/>
              </a:ext>
            </a:extLst>
          </p:cNvPr>
          <p:cNvSpPr txBox="1"/>
          <p:nvPr/>
        </p:nvSpPr>
        <p:spPr>
          <a:xfrm>
            <a:off x="3437261" y="4255733"/>
            <a:ext cx="424863" cy="42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A68FA9F-ACF6-4C22-8BC0-9CAC86513EC4}"/>
              </a:ext>
            </a:extLst>
          </p:cNvPr>
          <p:cNvGrpSpPr/>
          <p:nvPr/>
        </p:nvGrpSpPr>
        <p:grpSpPr>
          <a:xfrm>
            <a:off x="5271738" y="2890656"/>
            <a:ext cx="3299294" cy="1069017"/>
            <a:chOff x="1038225" y="2282819"/>
            <a:chExt cx="4010026" cy="1299304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AFC435B-26F9-4736-BACA-A85F3A5C02DD}"/>
                </a:ext>
              </a:extLst>
            </p:cNvPr>
            <p:cNvGrpSpPr/>
            <p:nvPr/>
          </p:nvGrpSpPr>
          <p:grpSpPr>
            <a:xfrm>
              <a:off x="1038225" y="2282819"/>
              <a:ext cx="4010026" cy="1237417"/>
              <a:chOff x="889065" y="2588835"/>
              <a:chExt cx="4010026" cy="1237417"/>
            </a:xfrm>
          </p:grpSpPr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E57F6A04-08F7-45E7-B719-1A4C56E18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065" y="2588835"/>
                <a:ext cx="4010026" cy="1237417"/>
              </a:xfrm>
              <a:prstGeom prst="rect">
                <a:avLst/>
              </a:prstGeom>
            </p:spPr>
          </p:pic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52A8BEA-0B60-4FAF-A5A1-0681C484B63A}"/>
                  </a:ext>
                </a:extLst>
              </p:cNvPr>
              <p:cNvSpPr/>
              <p:nvPr/>
            </p:nvSpPr>
            <p:spPr>
              <a:xfrm>
                <a:off x="2695574" y="3549981"/>
                <a:ext cx="942975" cy="27384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AEF8377D-B830-4A0B-AAD5-9D660A860C93}"/>
                </a:ext>
              </a:extLst>
            </p:cNvPr>
            <p:cNvSpPr txBox="1"/>
            <p:nvPr/>
          </p:nvSpPr>
          <p:spPr>
            <a:xfrm>
              <a:off x="2378294" y="3133230"/>
              <a:ext cx="466440" cy="448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4BF8E2A2-32EB-48DD-A489-CF12F89B70FD}"/>
              </a:ext>
            </a:extLst>
          </p:cNvPr>
          <p:cNvSpPr/>
          <p:nvPr/>
        </p:nvSpPr>
        <p:spPr>
          <a:xfrm>
            <a:off x="7043422" y="5174537"/>
            <a:ext cx="4412705" cy="5064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D5CABBB-F875-4F26-A4B3-B4C8FC50E576}"/>
              </a:ext>
            </a:extLst>
          </p:cNvPr>
          <p:cNvSpPr txBox="1"/>
          <p:nvPr/>
        </p:nvSpPr>
        <p:spPr>
          <a:xfrm>
            <a:off x="7008887" y="5723620"/>
            <a:ext cx="367874" cy="37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CC38FD1-546D-4D69-8EE7-8FABE801B9B9}"/>
              </a:ext>
            </a:extLst>
          </p:cNvPr>
          <p:cNvSpPr/>
          <p:nvPr/>
        </p:nvSpPr>
        <p:spPr>
          <a:xfrm>
            <a:off x="9374885" y="5795858"/>
            <a:ext cx="391762" cy="3404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85CB067A-8B8A-447A-8965-C17B89D635EB}"/>
              </a:ext>
            </a:extLst>
          </p:cNvPr>
          <p:cNvCxnSpPr>
            <a:cxnSpLocks/>
            <a:stCxn id="39" idx="2"/>
            <a:endCxn id="41" idx="1"/>
          </p:cNvCxnSpPr>
          <p:nvPr/>
        </p:nvCxnSpPr>
        <p:spPr>
          <a:xfrm rot="16200000" flipH="1">
            <a:off x="9169760" y="5760976"/>
            <a:ext cx="285140" cy="12511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E8D3FD0-089F-4497-8871-86F4936C6C4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388411" y="4617375"/>
            <a:ext cx="243326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3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一、下載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Studio Community 2022</a:t>
            </a: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8D0F5C-27ED-4C90-992E-F810DE5F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9F2113B-430B-461D-9F24-334866B38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zh-TW" altLang="en-US" dirty="0">
                <a:hlinkClick r:id="rId2"/>
              </a:rPr>
              <a:t>此連結</a:t>
            </a:r>
            <a:r>
              <a:rPr lang="zh-TW" altLang="en-US" dirty="0"/>
              <a:t>進行下載。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E2355A8-F365-430A-A57B-B1A8A448D1BD}"/>
              </a:ext>
            </a:extLst>
          </p:cNvPr>
          <p:cNvGrpSpPr/>
          <p:nvPr/>
        </p:nvGrpSpPr>
        <p:grpSpPr>
          <a:xfrm>
            <a:off x="3099426" y="2170449"/>
            <a:ext cx="5993148" cy="4185901"/>
            <a:chOff x="3099426" y="2170449"/>
            <a:chExt cx="5993148" cy="418590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1149540-E588-4ACC-9F3F-D98CC178A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9426" y="2170449"/>
              <a:ext cx="5993148" cy="418590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D247A30-5795-4B1E-9F17-126EC18097C5}"/>
                </a:ext>
              </a:extLst>
            </p:cNvPr>
            <p:cNvSpPr/>
            <p:nvPr/>
          </p:nvSpPr>
          <p:spPr>
            <a:xfrm>
              <a:off x="3174460" y="5525067"/>
              <a:ext cx="2068193" cy="339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7728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四、開始線上測驗 </a:t>
            </a:r>
            <a:r>
              <a:rPr lang="en-US" altLang="zh-TW" b="1" dirty="0"/>
              <a:t>(2)</a:t>
            </a:r>
            <a:endParaRPr lang="zh-TW" altLang="en-US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3B31364-9DC7-4897-B039-50D82C576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7265" y="2226632"/>
            <a:ext cx="6020238" cy="3288067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55D10D-BAD4-49F4-98D6-6B0408F3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703351E7-1E3A-4566-A53A-4062400CBAA8}"/>
              </a:ext>
            </a:extLst>
          </p:cNvPr>
          <p:cNvSpPr txBox="1">
            <a:spLocks/>
          </p:cNvSpPr>
          <p:nvPr/>
        </p:nvSpPr>
        <p:spPr>
          <a:xfrm>
            <a:off x="838200" y="1557533"/>
            <a:ext cx="4132217" cy="4798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/>
              <a:t>下載完成後，測驗試題將自動載入。</a:t>
            </a:r>
          </a:p>
          <a:p>
            <a:r>
              <a:rPr lang="zh-TW" altLang="en-US" sz="1800" dirty="0"/>
              <a:t>預設會提供一「</a:t>
            </a:r>
            <a:r>
              <a:rPr lang="en-US" altLang="zh-TW" sz="1800" dirty="0"/>
              <a:t>main.cpp</a:t>
            </a:r>
            <a:r>
              <a:rPr lang="zh-TW" altLang="en-US" sz="1800" dirty="0"/>
              <a:t>」範本，可直接於其中開始撰寫程式碼。</a:t>
            </a:r>
          </a:p>
          <a:p>
            <a:r>
              <a:rPr lang="zh-TW" altLang="en-US" sz="1800" dirty="0"/>
              <a:t>每次測驗（方案）會包含一個以上的試題（專案） 。</a:t>
            </a:r>
          </a:p>
          <a:p>
            <a:r>
              <a:rPr lang="zh-TW" altLang="en-US" sz="1800" dirty="0"/>
              <a:t>每次測驗會有編號表示，例如：</a:t>
            </a:r>
          </a:p>
          <a:p>
            <a:r>
              <a:rPr lang="zh-TW" altLang="en-US" sz="1800" dirty="0"/>
              <a:t>作業：</a:t>
            </a:r>
            <a:r>
              <a:rPr lang="en-US" altLang="zh-TW" sz="1800" dirty="0"/>
              <a:t>CS3005301W01</a:t>
            </a:r>
            <a:r>
              <a:rPr lang="zh-TW" altLang="en-US" sz="1800" dirty="0"/>
              <a:t>等。</a:t>
            </a:r>
          </a:p>
          <a:p>
            <a:r>
              <a:rPr lang="zh-TW" altLang="en-US" sz="1800" dirty="0"/>
              <a:t>期中：</a:t>
            </a:r>
            <a:r>
              <a:rPr lang="en-US" altLang="zh-TW" sz="1800" dirty="0"/>
              <a:t>CS3005301</a:t>
            </a:r>
            <a:r>
              <a:rPr lang="en-US" altLang="zh-TW" sz="1800" b="1" dirty="0"/>
              <a:t>MID</a:t>
            </a:r>
            <a:r>
              <a:rPr lang="zh-TW" altLang="en-US" sz="1800" dirty="0"/>
              <a:t>。</a:t>
            </a:r>
          </a:p>
          <a:p>
            <a:r>
              <a:rPr lang="zh-TW" altLang="en-US" sz="1800" dirty="0"/>
              <a:t>期末：</a:t>
            </a:r>
            <a:r>
              <a:rPr lang="en-US" altLang="zh-TW" sz="1800" dirty="0"/>
              <a:t>CS3005301FINAL</a:t>
            </a:r>
            <a:r>
              <a:rPr lang="zh-TW" altLang="en-US" sz="1800" dirty="0"/>
              <a:t>。</a:t>
            </a:r>
          </a:p>
          <a:p>
            <a:r>
              <a:rPr lang="zh-TW" altLang="en-US" sz="1800" dirty="0"/>
              <a:t>題號則會加上後綴 </a:t>
            </a:r>
            <a:r>
              <a:rPr lang="en-US" altLang="zh-TW" sz="1800" dirty="0"/>
              <a:t>Q01</a:t>
            </a:r>
            <a:r>
              <a:rPr lang="zh-TW" altLang="en-US" sz="1800" dirty="0"/>
              <a:t>、</a:t>
            </a:r>
            <a:r>
              <a:rPr lang="en-US" altLang="zh-TW" sz="1800" dirty="0"/>
              <a:t>Q02 </a:t>
            </a:r>
            <a:r>
              <a:rPr lang="zh-TW" altLang="en-US" sz="1800" dirty="0"/>
              <a:t>以此類推。</a:t>
            </a:r>
          </a:p>
        </p:txBody>
      </p:sp>
    </p:spTree>
    <p:extLst>
      <p:ext uri="{BB962C8B-B14F-4D97-AF65-F5344CB8AC3E}">
        <p14:creationId xmlns:p14="http://schemas.microsoft.com/office/powerpoint/2010/main" val="3213024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四、開始線上測驗 </a:t>
            </a:r>
            <a:r>
              <a:rPr lang="en-US" altLang="zh-TW" b="1" dirty="0"/>
              <a:t>(3)</a:t>
            </a:r>
            <a:endParaRPr lang="zh-TW" altLang="en-US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1562F3A-2FC2-497B-85FC-CA1429D13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可於各試題上開啟</a:t>
            </a:r>
            <a:r>
              <a:rPr lang="zh-TW" altLang="en-US" dirty="0">
                <a:solidFill>
                  <a:srgbClr val="FF0000"/>
                </a:solidFill>
              </a:rPr>
              <a:t>右鍵</a:t>
            </a:r>
            <a:r>
              <a:rPr lang="zh-TW" altLang="en-US" dirty="0"/>
              <a:t>選單，選擇「</a:t>
            </a:r>
            <a:r>
              <a:rPr lang="zh-TW" altLang="en-US" dirty="0">
                <a:solidFill>
                  <a:srgbClr val="FF0000"/>
                </a:solidFill>
              </a:rPr>
              <a:t>檢視題目</a:t>
            </a:r>
            <a:r>
              <a:rPr lang="zh-TW" altLang="en-US" dirty="0"/>
              <a:t>」顯示題目內容。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2FB856C-AFEA-4B1D-A594-3F100EFA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C6592A3-8585-42D2-9D9A-9E197B84F8A7}"/>
              </a:ext>
            </a:extLst>
          </p:cNvPr>
          <p:cNvGrpSpPr/>
          <p:nvPr/>
        </p:nvGrpSpPr>
        <p:grpSpPr>
          <a:xfrm>
            <a:off x="312419" y="2707846"/>
            <a:ext cx="4267201" cy="3201025"/>
            <a:chOff x="312419" y="2319666"/>
            <a:chExt cx="4267201" cy="3201025"/>
          </a:xfrm>
        </p:grpSpPr>
        <p:pic>
          <p:nvPicPr>
            <p:cNvPr id="13" name="內容版面配置區 6">
              <a:extLst>
                <a:ext uri="{FF2B5EF4-FFF2-40B4-BE49-F238E27FC236}">
                  <a16:creationId xmlns:a16="http://schemas.microsoft.com/office/drawing/2014/main" id="{BA1140F5-93C5-4B6A-9812-9AA0358DC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02" t="13244" r="3424" b="42988"/>
            <a:stretch/>
          </p:blipFill>
          <p:spPr>
            <a:xfrm>
              <a:off x="312419" y="2319666"/>
              <a:ext cx="2141221" cy="1982070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F9D63D9-164E-4BB5-A12B-AD73B67FEAEF}"/>
                </a:ext>
              </a:extLst>
            </p:cNvPr>
            <p:cNvSpPr/>
            <p:nvPr/>
          </p:nvSpPr>
          <p:spPr>
            <a:xfrm>
              <a:off x="533400" y="3055620"/>
              <a:ext cx="967740" cy="1905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F29CC37-9A03-426B-9D1A-E2FFC47D5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196" r="9882" b="821"/>
            <a:stretch/>
          </p:blipFill>
          <p:spPr>
            <a:xfrm>
              <a:off x="1686907" y="2825883"/>
              <a:ext cx="2892713" cy="2694808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9BC458D-516A-42BB-B076-0AE3A4509145}"/>
                </a:ext>
              </a:extLst>
            </p:cNvPr>
            <p:cNvSpPr/>
            <p:nvPr/>
          </p:nvSpPr>
          <p:spPr>
            <a:xfrm>
              <a:off x="1686907" y="5075475"/>
              <a:ext cx="972473" cy="2323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接點: 肘形 39">
              <a:extLst>
                <a:ext uri="{FF2B5EF4-FFF2-40B4-BE49-F238E27FC236}">
                  <a16:creationId xmlns:a16="http://schemas.microsoft.com/office/drawing/2014/main" id="{D236E1C4-6059-4D2D-A97B-9F84D96543B2}"/>
                </a:ext>
              </a:extLst>
            </p:cNvPr>
            <p:cNvCxnSpPr>
              <a:stCxn id="24" idx="3"/>
              <a:endCxn id="39" idx="0"/>
            </p:cNvCxnSpPr>
            <p:nvPr/>
          </p:nvCxnSpPr>
          <p:spPr>
            <a:xfrm>
              <a:off x="1501140" y="3150870"/>
              <a:ext cx="672004" cy="1924605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824AE8FC-E824-4BFD-B446-96208D97A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15" y="2369305"/>
            <a:ext cx="6880085" cy="39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30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四、開始線上測驗 </a:t>
            </a:r>
            <a:r>
              <a:rPr lang="en-US" altLang="zh-TW" b="1" dirty="0"/>
              <a:t>(4)</a:t>
            </a:r>
            <a:endParaRPr lang="zh-TW" altLang="en-US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54C16AE-EF61-4C46-AEAA-949966A6D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當程式撰寫完成，且確認可正確執行後，即可開始上傳並進行評分。</a:t>
            </a:r>
          </a:p>
          <a:p>
            <a:r>
              <a:rPr lang="zh-TW" altLang="en-US" dirty="0"/>
              <a:t>如顯示「編譯錯誤」、「答案錯誤」等訊息，可連點開啟詳細說明。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8CE5E4-A8F0-49B9-9B4E-6F1887B2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E499869-E401-4096-9BF4-77218B3F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392" y="4470032"/>
            <a:ext cx="5764281" cy="225144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1D6A4FD-D14C-448C-9C47-78612355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392" y="2559817"/>
            <a:ext cx="4705536" cy="1782674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BD188744-EBE5-4E85-AF1E-7D87FD17CAC5}"/>
              </a:ext>
            </a:extLst>
          </p:cNvPr>
          <p:cNvGrpSpPr/>
          <p:nvPr/>
        </p:nvGrpSpPr>
        <p:grpSpPr>
          <a:xfrm>
            <a:off x="312419" y="2707846"/>
            <a:ext cx="4267201" cy="3201025"/>
            <a:chOff x="312419" y="2319666"/>
            <a:chExt cx="4267201" cy="3201025"/>
          </a:xfrm>
        </p:grpSpPr>
        <p:pic>
          <p:nvPicPr>
            <p:cNvPr id="24" name="內容版面配置區 6">
              <a:extLst>
                <a:ext uri="{FF2B5EF4-FFF2-40B4-BE49-F238E27FC236}">
                  <a16:creationId xmlns:a16="http://schemas.microsoft.com/office/drawing/2014/main" id="{F4CFCD58-A3C4-4507-B9B7-DB861B5D1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02" t="13244" r="3424" b="42988"/>
            <a:stretch/>
          </p:blipFill>
          <p:spPr>
            <a:xfrm>
              <a:off x="312419" y="2319666"/>
              <a:ext cx="2141221" cy="198207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57E72D2-5DB6-4FDF-B8A5-CA979549DAEB}"/>
                </a:ext>
              </a:extLst>
            </p:cNvPr>
            <p:cNvSpPr/>
            <p:nvPr/>
          </p:nvSpPr>
          <p:spPr>
            <a:xfrm>
              <a:off x="533400" y="3055620"/>
              <a:ext cx="967740" cy="1905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809FFB9-4D4E-438C-9DD2-5D20D4846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196" r="9882" b="821"/>
            <a:stretch/>
          </p:blipFill>
          <p:spPr>
            <a:xfrm>
              <a:off x="1686907" y="2825883"/>
              <a:ext cx="2892713" cy="2694808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DC42E16-6C32-46C4-8142-D963731EA28E}"/>
                </a:ext>
              </a:extLst>
            </p:cNvPr>
            <p:cNvSpPr/>
            <p:nvPr/>
          </p:nvSpPr>
          <p:spPr>
            <a:xfrm>
              <a:off x="1686907" y="4858414"/>
              <a:ext cx="972473" cy="2323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接點: 肘形 27">
              <a:extLst>
                <a:ext uri="{FF2B5EF4-FFF2-40B4-BE49-F238E27FC236}">
                  <a16:creationId xmlns:a16="http://schemas.microsoft.com/office/drawing/2014/main" id="{F1C6CFD1-42C1-453E-9D47-DD290366C9C3}"/>
                </a:ext>
              </a:extLst>
            </p:cNvPr>
            <p:cNvCxnSpPr>
              <a:stCxn id="25" idx="3"/>
              <a:endCxn id="27" idx="0"/>
            </p:cNvCxnSpPr>
            <p:nvPr/>
          </p:nvCxnSpPr>
          <p:spPr>
            <a:xfrm>
              <a:off x="1501140" y="3150870"/>
              <a:ext cx="672004" cy="1707544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72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二、安裝主程式與相關套件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16C36B8-644F-4C2C-A73F-DD2FA642F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安裝時勾選「使用 </a:t>
            </a:r>
            <a:r>
              <a:rPr lang="en-US" altLang="zh-TW" dirty="0"/>
              <a:t>C++</a:t>
            </a:r>
            <a:r>
              <a:rPr lang="zh-TW" altLang="en-US" dirty="0"/>
              <a:t> 的桌面開發」。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C6CC29-B5C3-45F2-AC49-311DABE2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3</a:t>
            </a:fld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EBB1E04-9F96-4D1B-8DD9-5A72996A55EF}"/>
              </a:ext>
            </a:extLst>
          </p:cNvPr>
          <p:cNvGrpSpPr/>
          <p:nvPr/>
        </p:nvGrpSpPr>
        <p:grpSpPr>
          <a:xfrm>
            <a:off x="2313128" y="2316172"/>
            <a:ext cx="7565744" cy="4222740"/>
            <a:chOff x="1102936" y="1339470"/>
            <a:chExt cx="9568210" cy="534039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C1D203A-4568-4311-8C78-B55C66BF1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36" y="1339470"/>
              <a:ext cx="9568210" cy="5340396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0DC1C8F-2DE9-4CCF-B176-688261985480}"/>
                </a:ext>
              </a:extLst>
            </p:cNvPr>
            <p:cNvSpPr/>
            <p:nvPr/>
          </p:nvSpPr>
          <p:spPr>
            <a:xfrm>
              <a:off x="4510728" y="4637993"/>
              <a:ext cx="3061647" cy="7817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812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三、開啟 </a:t>
            </a:r>
            <a:r>
              <a:rPr lang="en-US" altLang="zh-TW" b="1" dirty="0"/>
              <a:t>Visual Studio 2022</a:t>
            </a:r>
            <a:endParaRPr lang="zh-TW" altLang="en-US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933F8C6-9DF4-4950-B280-4644AB1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開啟後將顯示以下畫面。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12BA4-15C4-4BC2-8E59-A5E7E0CD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C87AA71-B8A7-40F3-8F40-60461A850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5743" y="1792313"/>
            <a:ext cx="6748462" cy="449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2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四、建立新的 </a:t>
            </a:r>
            <a:r>
              <a:rPr lang="en-US" altLang="zh-TW" b="1" dirty="0"/>
              <a:t>C/C++ </a:t>
            </a:r>
            <a:r>
              <a:rPr lang="zh-TW" altLang="en-US" b="1" dirty="0"/>
              <a:t>專案 </a:t>
            </a:r>
            <a:r>
              <a:rPr lang="en-US" altLang="zh-TW" b="1" dirty="0"/>
              <a:t>(1)</a:t>
            </a:r>
            <a:endParaRPr lang="zh-TW" altLang="en-US" b="1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538734C-04D8-4677-9968-E655637AB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zh-TW" altLang="en-US" dirty="0"/>
              <a:t>點擊「</a:t>
            </a:r>
            <a:r>
              <a:rPr lang="zh-TW" altLang="en-US" dirty="0">
                <a:solidFill>
                  <a:srgbClr val="FF0000"/>
                </a:solidFill>
              </a:rPr>
              <a:t>建立新的專案</a:t>
            </a:r>
            <a:r>
              <a:rPr lang="zh-TW" altLang="en-US" dirty="0"/>
              <a:t>」開始專案建立流程。</a:t>
            </a:r>
            <a:endParaRPr lang="en-US" altLang="zh-TW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接著選擇「</a:t>
            </a:r>
            <a:r>
              <a:rPr lang="zh-TW" altLang="en-US" dirty="0">
                <a:solidFill>
                  <a:srgbClr val="FF0000"/>
                </a:solidFill>
              </a:rPr>
              <a:t>空白專案</a:t>
            </a:r>
            <a:r>
              <a:rPr lang="zh-TW" altLang="en-US" dirty="0"/>
              <a:t>」</a:t>
            </a:r>
            <a:r>
              <a:rPr lang="en-US" altLang="zh-TW" dirty="0"/>
              <a:t>(C++)</a:t>
            </a:r>
            <a:r>
              <a:rPr lang="zh-TW" altLang="en-US" dirty="0"/>
              <a:t>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B2C6C3-AA63-46A7-841D-F8FBD89C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5</a:t>
            </a:fld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2D7E27E-2D64-4F70-B6E9-A9293BBB16BA}"/>
              </a:ext>
            </a:extLst>
          </p:cNvPr>
          <p:cNvGrpSpPr/>
          <p:nvPr/>
        </p:nvGrpSpPr>
        <p:grpSpPr>
          <a:xfrm>
            <a:off x="575874" y="2816266"/>
            <a:ext cx="11040254" cy="3655150"/>
            <a:chOff x="575874" y="2816266"/>
            <a:chExt cx="11040254" cy="365515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A36DA22-7BDC-4DB0-BBB2-D9A279E40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5874" y="2816267"/>
              <a:ext cx="5490847" cy="365514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90C15E2-4E3B-48FE-9FE7-18E3BD75D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5281" y="2816266"/>
              <a:ext cx="5490847" cy="365514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8804FB-D173-4599-992C-1C2E76FE2028}"/>
                </a:ext>
              </a:extLst>
            </p:cNvPr>
            <p:cNvSpPr/>
            <p:nvPr/>
          </p:nvSpPr>
          <p:spPr>
            <a:xfrm>
              <a:off x="3936170" y="4762924"/>
              <a:ext cx="1923610" cy="4415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A9CEA7F-5F48-4F06-ACF0-8E4B6AC5AB24}"/>
                </a:ext>
              </a:extLst>
            </p:cNvPr>
            <p:cNvSpPr/>
            <p:nvPr/>
          </p:nvSpPr>
          <p:spPr>
            <a:xfrm>
              <a:off x="8515558" y="3474122"/>
              <a:ext cx="2838241" cy="4935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接點: 肘形 10">
              <a:extLst>
                <a:ext uri="{FF2B5EF4-FFF2-40B4-BE49-F238E27FC236}">
                  <a16:creationId xmlns:a16="http://schemas.microsoft.com/office/drawing/2014/main" id="{89B47AD8-D347-426B-9CC8-EC8786A7F653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5859780" y="3720908"/>
              <a:ext cx="2655778" cy="1262784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7D73286-DB09-4B98-9F33-9718628A58D0}"/>
                </a:ext>
              </a:extLst>
            </p:cNvPr>
            <p:cNvSpPr txBox="1"/>
            <p:nvPr/>
          </p:nvSpPr>
          <p:spPr>
            <a:xfrm>
              <a:off x="3614094" y="4821503"/>
              <a:ext cx="322076" cy="324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72C42A7-B810-45ED-B0DD-C5E2367FED74}"/>
                </a:ext>
              </a:extLst>
            </p:cNvPr>
            <p:cNvSpPr txBox="1"/>
            <p:nvPr/>
          </p:nvSpPr>
          <p:spPr>
            <a:xfrm>
              <a:off x="8164202" y="3337951"/>
              <a:ext cx="322076" cy="324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A604402-A5A5-4D0B-BD10-4E85AF1E797E}"/>
                </a:ext>
              </a:extLst>
            </p:cNvPr>
            <p:cNvSpPr/>
            <p:nvPr/>
          </p:nvSpPr>
          <p:spPr>
            <a:xfrm>
              <a:off x="8515558" y="3253354"/>
              <a:ext cx="971342" cy="1733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754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四、建立新的 </a:t>
            </a:r>
            <a:r>
              <a:rPr lang="en-US" altLang="zh-TW" b="1" dirty="0"/>
              <a:t>C/C++ </a:t>
            </a:r>
            <a:r>
              <a:rPr lang="zh-TW" altLang="en-US" b="1" dirty="0"/>
              <a:t>專案 </a:t>
            </a:r>
            <a:r>
              <a:rPr lang="en-US" altLang="zh-TW" b="1" dirty="0"/>
              <a:t>(2)</a:t>
            </a:r>
            <a:endParaRPr lang="zh-TW" altLang="en-US" b="1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FBAF497-15DC-4A92-BF11-F951D6872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TW" altLang="en-US" dirty="0"/>
              <a:t>設定</a:t>
            </a:r>
            <a:r>
              <a:rPr lang="zh-TW" altLang="en-US" dirty="0">
                <a:solidFill>
                  <a:srgbClr val="FF0000"/>
                </a:solidFill>
              </a:rPr>
              <a:t>專案名稱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rgbClr val="FF0000"/>
                </a:solidFill>
              </a:rPr>
              <a:t>儲存位置</a:t>
            </a:r>
            <a:r>
              <a:rPr lang="zh-TW" altLang="en-US" dirty="0"/>
              <a:t>，完成後點擊</a:t>
            </a:r>
            <a:r>
              <a:rPr lang="zh-TW" altLang="en-US" dirty="0">
                <a:solidFill>
                  <a:srgbClr val="FF0000"/>
                </a:solidFill>
              </a:rPr>
              <a:t>建立</a:t>
            </a:r>
            <a:r>
              <a:rPr lang="zh-TW" altLang="en-US" dirty="0"/>
              <a:t>。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dirty="0"/>
              <a:t>進入主要編輯器介面。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16E1F8-C7D0-4DE2-BAF5-1D3979FC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E245CD6-EC41-42AD-BA67-0D01DBBA0C8C}"/>
              </a:ext>
            </a:extLst>
          </p:cNvPr>
          <p:cNvGrpSpPr/>
          <p:nvPr/>
        </p:nvGrpSpPr>
        <p:grpSpPr>
          <a:xfrm>
            <a:off x="879862" y="2920126"/>
            <a:ext cx="5207805" cy="3466733"/>
            <a:chOff x="879862" y="2920126"/>
            <a:chExt cx="5207805" cy="346673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D006A45-D29E-42CC-80C6-6A21B7ADC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9862" y="2920126"/>
              <a:ext cx="5207805" cy="346673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51AF69-74B2-495C-BA57-F487D97CC685}"/>
                </a:ext>
              </a:extLst>
            </p:cNvPr>
            <p:cNvSpPr/>
            <p:nvPr/>
          </p:nvSpPr>
          <p:spPr>
            <a:xfrm>
              <a:off x="944880" y="3656553"/>
              <a:ext cx="3480455" cy="8582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21CA36A-8C65-46E7-A2E2-7DD172398F34}"/>
                </a:ext>
              </a:extLst>
            </p:cNvPr>
            <p:cNvSpPr/>
            <p:nvPr/>
          </p:nvSpPr>
          <p:spPr>
            <a:xfrm>
              <a:off x="5457654" y="6070783"/>
              <a:ext cx="515169" cy="2157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8E9F9429-AC06-4E7A-A025-D2A17FED3F42}"/>
                </a:ext>
              </a:extLst>
            </p:cNvPr>
            <p:cNvCxnSpPr>
              <a:cxnSpLocks/>
              <a:stCxn id="16" idx="3"/>
              <a:endCxn id="17" idx="0"/>
            </p:cNvCxnSpPr>
            <p:nvPr/>
          </p:nvCxnSpPr>
          <p:spPr>
            <a:xfrm>
              <a:off x="4425335" y="4085676"/>
              <a:ext cx="1289904" cy="1985107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06F606B3-5C23-48D8-8A52-923682C3E536}"/>
                </a:ext>
              </a:extLst>
            </p:cNvPr>
            <p:cNvSpPr txBox="1"/>
            <p:nvPr/>
          </p:nvSpPr>
          <p:spPr>
            <a:xfrm>
              <a:off x="4422035" y="3674874"/>
              <a:ext cx="320800" cy="3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9F8C08D-4D3A-459B-AF2D-187096D93B27}"/>
              </a:ext>
            </a:extLst>
          </p:cNvPr>
          <p:cNvGrpSpPr/>
          <p:nvPr/>
        </p:nvGrpSpPr>
        <p:grpSpPr>
          <a:xfrm>
            <a:off x="6182154" y="2920126"/>
            <a:ext cx="5816598" cy="3466733"/>
            <a:chOff x="6182154" y="2920126"/>
            <a:chExt cx="5816598" cy="3466733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556F75F-BB1B-4176-861E-74747A058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2154" y="3236202"/>
              <a:ext cx="5816598" cy="3150657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80F1788-5F75-4EBC-AE1D-F9C71CADB6D1}"/>
                </a:ext>
              </a:extLst>
            </p:cNvPr>
            <p:cNvSpPr txBox="1"/>
            <p:nvPr/>
          </p:nvSpPr>
          <p:spPr>
            <a:xfrm>
              <a:off x="6182154" y="2920126"/>
              <a:ext cx="320800" cy="3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6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五、新增空的 </a:t>
            </a:r>
            <a:r>
              <a:rPr lang="en-US" altLang="zh-TW" b="1" dirty="0"/>
              <a:t>C++ </a:t>
            </a:r>
            <a:r>
              <a:rPr lang="zh-TW" altLang="en-US" b="1" dirty="0"/>
              <a:t>原始碼檔案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A6A6B8-1405-4EA4-90F2-18DDC127E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於「</a:t>
            </a:r>
            <a:r>
              <a:rPr lang="zh-TW" altLang="en-US" dirty="0">
                <a:solidFill>
                  <a:srgbClr val="FF0000"/>
                </a:solidFill>
              </a:rPr>
              <a:t>方案總管</a:t>
            </a:r>
            <a:r>
              <a:rPr lang="zh-TW" altLang="en-US" dirty="0"/>
              <a:t>」中之「</a:t>
            </a:r>
            <a:r>
              <a:rPr lang="zh-TW" altLang="en-US" dirty="0">
                <a:solidFill>
                  <a:srgbClr val="FF0000"/>
                </a:solidFill>
              </a:rPr>
              <a:t>來源檔案</a:t>
            </a:r>
            <a:r>
              <a:rPr lang="zh-TW" altLang="en-US" dirty="0"/>
              <a:t>」資料夾點擊滑鼠右鍵開啟選單。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新增項目視窗開啟後，直接新增名稱為「</a:t>
            </a:r>
            <a:r>
              <a:rPr lang="en-US" altLang="zh-TW" dirty="0">
                <a:solidFill>
                  <a:srgbClr val="FF0000"/>
                </a:solidFill>
              </a:rPr>
              <a:t>main.cpp</a:t>
            </a:r>
            <a:r>
              <a:rPr lang="zh-TW" altLang="en-US" dirty="0"/>
              <a:t>」之檔案。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E0D851E-257D-4189-8EEA-0CACA707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7</a:t>
            </a:fld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9867B4F-E601-45DF-BA38-C69F777834AC}"/>
              </a:ext>
            </a:extLst>
          </p:cNvPr>
          <p:cNvGrpSpPr/>
          <p:nvPr/>
        </p:nvGrpSpPr>
        <p:grpSpPr>
          <a:xfrm>
            <a:off x="466766" y="2792342"/>
            <a:ext cx="3792373" cy="3651721"/>
            <a:chOff x="466766" y="2792342"/>
            <a:chExt cx="3792373" cy="3651721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2206F6D8-2D2E-4836-B84D-F96A06D6F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3" t="44" r="423" b="82940"/>
            <a:stretch/>
          </p:blipFill>
          <p:spPr>
            <a:xfrm>
              <a:off x="479340" y="2792342"/>
              <a:ext cx="2103435" cy="1852032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84558458-B50F-4371-9788-E5821D5D7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382" r="2369" b="-1"/>
            <a:stretch/>
          </p:blipFill>
          <p:spPr>
            <a:xfrm>
              <a:off x="466766" y="4752968"/>
              <a:ext cx="1935962" cy="1691095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2471087D-226B-4526-974C-9ADF930DE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569" r="1505" b="2397"/>
            <a:stretch/>
          </p:blipFill>
          <p:spPr>
            <a:xfrm>
              <a:off x="2427876" y="4752968"/>
              <a:ext cx="1831263" cy="1074057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2C746D3-0D75-4F03-9392-66DE970F4204}"/>
                </a:ext>
              </a:extLst>
            </p:cNvPr>
            <p:cNvSpPr/>
            <p:nvPr/>
          </p:nvSpPr>
          <p:spPr>
            <a:xfrm>
              <a:off x="838253" y="3986348"/>
              <a:ext cx="670558" cy="1760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6A9D77D-A7C6-4A66-8A7F-343B776EBD30}"/>
                </a:ext>
              </a:extLst>
            </p:cNvPr>
            <p:cNvSpPr/>
            <p:nvPr/>
          </p:nvSpPr>
          <p:spPr>
            <a:xfrm>
              <a:off x="633295" y="4752968"/>
              <a:ext cx="431672" cy="1780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261DC90-A872-4539-A21C-9EA1D0C03652}"/>
                </a:ext>
              </a:extLst>
            </p:cNvPr>
            <p:cNvSpPr/>
            <p:nvPr/>
          </p:nvSpPr>
          <p:spPr>
            <a:xfrm>
              <a:off x="2415302" y="4763854"/>
              <a:ext cx="1831263" cy="1391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6" name="接點: 肘形 25">
              <a:extLst>
                <a:ext uri="{FF2B5EF4-FFF2-40B4-BE49-F238E27FC236}">
                  <a16:creationId xmlns:a16="http://schemas.microsoft.com/office/drawing/2014/main" id="{AAC930CA-4A14-4DB2-B3A6-702E66C5BB69}"/>
                </a:ext>
              </a:extLst>
            </p:cNvPr>
            <p:cNvCxnSpPr>
              <a:cxnSpLocks/>
              <a:stCxn id="23" idx="3"/>
              <a:endCxn id="24" idx="0"/>
            </p:cNvCxnSpPr>
            <p:nvPr/>
          </p:nvCxnSpPr>
          <p:spPr>
            <a:xfrm flipH="1">
              <a:off x="849131" y="4074359"/>
              <a:ext cx="659680" cy="678609"/>
            </a:xfrm>
            <a:prstGeom prst="bentConnector4">
              <a:avLst>
                <a:gd name="adj1" fmla="val -34653"/>
                <a:gd name="adj2" fmla="val 5648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CC131ABA-1062-4992-B121-DA7BD2B327D7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1064967" y="4833424"/>
              <a:ext cx="1350335" cy="856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ADC90701-2EFA-4D08-B84D-D6CB36C7F313}"/>
                </a:ext>
              </a:extLst>
            </p:cNvPr>
            <p:cNvSpPr txBox="1"/>
            <p:nvPr/>
          </p:nvSpPr>
          <p:spPr>
            <a:xfrm>
              <a:off x="515548" y="3808308"/>
              <a:ext cx="322706" cy="32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402FCD6-C9D7-499D-B3FA-F660283F5319}"/>
              </a:ext>
            </a:extLst>
          </p:cNvPr>
          <p:cNvGrpSpPr/>
          <p:nvPr/>
        </p:nvGrpSpPr>
        <p:grpSpPr>
          <a:xfrm>
            <a:off x="4724943" y="2691380"/>
            <a:ext cx="4818278" cy="3701571"/>
            <a:chOff x="4724943" y="2691380"/>
            <a:chExt cx="4818278" cy="3701571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89580C1-B51C-4815-B73C-E788BEF7A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24943" y="2691380"/>
              <a:ext cx="4818278" cy="3701571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9DEB8C0-DD34-42E4-A106-75B93FE79CEA}"/>
                </a:ext>
              </a:extLst>
            </p:cNvPr>
            <p:cNvSpPr/>
            <p:nvPr/>
          </p:nvSpPr>
          <p:spPr>
            <a:xfrm>
              <a:off x="5405535" y="5869227"/>
              <a:ext cx="1256390" cy="1780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E22758B-FFD1-4B88-BBCB-C9A05C957E99}"/>
                </a:ext>
              </a:extLst>
            </p:cNvPr>
            <p:cNvSpPr/>
            <p:nvPr/>
          </p:nvSpPr>
          <p:spPr>
            <a:xfrm>
              <a:off x="8548899" y="6182282"/>
              <a:ext cx="505713" cy="1930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接點: 肘形 34">
              <a:extLst>
                <a:ext uri="{FF2B5EF4-FFF2-40B4-BE49-F238E27FC236}">
                  <a16:creationId xmlns:a16="http://schemas.microsoft.com/office/drawing/2014/main" id="{0CB1B152-87F1-47D1-BA45-C41AA8BA4E57}"/>
                </a:ext>
              </a:extLst>
            </p:cNvPr>
            <p:cNvCxnSpPr>
              <a:stCxn id="33" idx="3"/>
              <a:endCxn id="34" idx="0"/>
            </p:cNvCxnSpPr>
            <p:nvPr/>
          </p:nvCxnSpPr>
          <p:spPr>
            <a:xfrm>
              <a:off x="6661925" y="5958247"/>
              <a:ext cx="2139831" cy="224035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DA868A3E-5748-4BF8-8E72-C93C418924BA}"/>
                </a:ext>
              </a:extLst>
            </p:cNvPr>
            <p:cNvSpPr txBox="1"/>
            <p:nvPr/>
          </p:nvSpPr>
          <p:spPr>
            <a:xfrm>
              <a:off x="5399551" y="5520588"/>
              <a:ext cx="322706" cy="32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7A89E23-ADFE-40C7-899C-8E1BF2D714E5}"/>
              </a:ext>
            </a:extLst>
          </p:cNvPr>
          <p:cNvGrpSpPr/>
          <p:nvPr/>
        </p:nvGrpSpPr>
        <p:grpSpPr>
          <a:xfrm>
            <a:off x="9973805" y="3264982"/>
            <a:ext cx="1680252" cy="2169295"/>
            <a:chOff x="9973805" y="3264982"/>
            <a:chExt cx="1680252" cy="2169295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FA449BE3-89B4-47C1-B83B-ECDE9B051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48" r="-795" b="82364"/>
            <a:stretch/>
          </p:blipFill>
          <p:spPr>
            <a:xfrm>
              <a:off x="9973805" y="3264982"/>
              <a:ext cx="1680252" cy="1487986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5275823-F5AF-4C0D-A6F2-5B7BCEB5C21C}"/>
                </a:ext>
              </a:extLst>
            </p:cNvPr>
            <p:cNvSpPr/>
            <p:nvPr/>
          </p:nvSpPr>
          <p:spPr>
            <a:xfrm>
              <a:off x="10041984" y="4048383"/>
              <a:ext cx="813052" cy="1984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FD5AC77-F6DF-407B-950B-5236B4372D94}"/>
                </a:ext>
              </a:extLst>
            </p:cNvPr>
            <p:cNvSpPr/>
            <p:nvPr/>
          </p:nvSpPr>
          <p:spPr>
            <a:xfrm>
              <a:off x="9973805" y="4784255"/>
              <a:ext cx="1618233" cy="650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※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完成新增之檔案會出現於「來源檔案」資料夾中。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9496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六、開始撰寫 </a:t>
            </a:r>
            <a:r>
              <a:rPr lang="en-US" altLang="zh-TW" b="1" dirty="0"/>
              <a:t>C++ </a:t>
            </a:r>
            <a:r>
              <a:rPr lang="zh-TW" altLang="en-US" b="1" dirty="0"/>
              <a:t>程式碼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47C2A3-B2A5-4A3C-9C87-41121137A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於「方案總管」中點擊開啟「</a:t>
            </a:r>
            <a:r>
              <a:rPr lang="en-US" altLang="zh-TW" dirty="0"/>
              <a:t>main.cpp</a:t>
            </a:r>
            <a:r>
              <a:rPr lang="zh-TW" altLang="en-US" dirty="0"/>
              <a:t>」檔案。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填入以下程式碼。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D2AE8F-8F9D-452B-AF0D-3CEBE6FD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200A116-75A0-46D3-AB13-4ADCCA56BE74}"/>
              </a:ext>
            </a:extLst>
          </p:cNvPr>
          <p:cNvSpPr/>
          <p:nvPr/>
        </p:nvSpPr>
        <p:spPr>
          <a:xfrm>
            <a:off x="533400" y="3230608"/>
            <a:ext cx="44823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#include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&lt;iostream&gt;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using namespace </a:t>
            </a:r>
            <a:r>
              <a:rPr lang="en-US" altLang="zh-TW" dirty="0">
                <a:latin typeface="Consolas" panose="020B0609020204030204" pitchFamily="49" charset="0"/>
                <a:ea typeface="細明體" panose="02020509000000000000" pitchFamily="49" charset="-120"/>
              </a:rPr>
              <a:t>std;</a:t>
            </a:r>
          </a:p>
          <a:p>
            <a:endParaRPr lang="zh-TW" altLang="en-US" dirty="0">
              <a:solidFill>
                <a:srgbClr val="000000"/>
              </a:solidFill>
              <a:latin typeface="Consolas" panose="020B0609020204030204" pitchFamily="49" charset="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main()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{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cout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&lt;&lt;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“Hello World!”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&lt;&lt;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endl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   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0;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}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80BB6A5-7FC7-478F-AF83-5D43645F9103}"/>
              </a:ext>
            </a:extLst>
          </p:cNvPr>
          <p:cNvGrpSpPr/>
          <p:nvPr/>
        </p:nvGrpSpPr>
        <p:grpSpPr>
          <a:xfrm>
            <a:off x="5137683" y="2831887"/>
            <a:ext cx="6205012" cy="3390294"/>
            <a:chOff x="5137683" y="2831887"/>
            <a:chExt cx="6205012" cy="3390294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921A1D07-7328-4AA8-B1BC-13AB30899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7683" y="2831887"/>
              <a:ext cx="6205012" cy="3390294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9EDD0BB-193D-4A33-939E-416FDA8F43B7}"/>
                </a:ext>
              </a:extLst>
            </p:cNvPr>
            <p:cNvSpPr/>
            <p:nvPr/>
          </p:nvSpPr>
          <p:spPr>
            <a:xfrm>
              <a:off x="5137684" y="3375266"/>
              <a:ext cx="790676" cy="2061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56AC39-2A6C-4093-B5BC-0B3142B78441}"/>
                </a:ext>
              </a:extLst>
            </p:cNvPr>
            <p:cNvSpPr/>
            <p:nvPr/>
          </p:nvSpPr>
          <p:spPr>
            <a:xfrm>
              <a:off x="9245600" y="4425959"/>
              <a:ext cx="895554" cy="3191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AAD60A5-EC3E-4ECD-8A64-9F84414FC6D7}"/>
                </a:ext>
              </a:extLst>
            </p:cNvPr>
            <p:cNvSpPr/>
            <p:nvPr/>
          </p:nvSpPr>
          <p:spPr>
            <a:xfrm>
              <a:off x="9086011" y="3402466"/>
              <a:ext cx="458470" cy="1789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426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2407E6-5C59-4E0A-AE20-D64542D0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七、建置並執行程式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6813C17-C19A-4E49-9C1E-14761D524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點擊「</a:t>
            </a:r>
            <a:r>
              <a:rPr lang="zh-TW" altLang="en-US" dirty="0">
                <a:solidFill>
                  <a:srgbClr val="FF0000"/>
                </a:solidFill>
              </a:rPr>
              <a:t>本機 </a:t>
            </a:r>
            <a:r>
              <a:rPr lang="en-US" altLang="zh-TW" dirty="0">
                <a:solidFill>
                  <a:srgbClr val="FF0000"/>
                </a:solidFill>
              </a:rPr>
              <a:t>Windows </a:t>
            </a:r>
            <a:r>
              <a:rPr lang="zh-TW" altLang="en-US" dirty="0">
                <a:solidFill>
                  <a:srgbClr val="FF0000"/>
                </a:solidFill>
              </a:rPr>
              <a:t>偵錯工具</a:t>
            </a:r>
            <a:r>
              <a:rPr lang="zh-TW" altLang="en-US" dirty="0"/>
              <a:t>」開始程式建置。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如果成功建置，會開啟一主控台視窗，並顯示執行結果。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9845A53-57F1-401A-A090-D3515D2E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0725-1ADD-40CA-8F98-909FF8922B21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3900790-AE88-48ED-AB61-8398E4820252}"/>
              </a:ext>
            </a:extLst>
          </p:cNvPr>
          <p:cNvGrpSpPr/>
          <p:nvPr/>
        </p:nvGrpSpPr>
        <p:grpSpPr>
          <a:xfrm>
            <a:off x="1381891" y="2174399"/>
            <a:ext cx="6994394" cy="622311"/>
            <a:chOff x="1381891" y="2174399"/>
            <a:chExt cx="6994394" cy="62231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D131451-F189-4E94-89F7-A82E20A4D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" b="83353"/>
            <a:stretch/>
          </p:blipFill>
          <p:spPr>
            <a:xfrm>
              <a:off x="1381891" y="2174399"/>
              <a:ext cx="6994394" cy="62231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50A48D4-FAD2-48D8-9E16-CC28685D9524}"/>
                </a:ext>
              </a:extLst>
            </p:cNvPr>
            <p:cNvSpPr/>
            <p:nvPr/>
          </p:nvSpPr>
          <p:spPr>
            <a:xfrm>
              <a:off x="3522345" y="2459269"/>
              <a:ext cx="2985135" cy="2534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E0E62325-17D6-45E4-A28D-08652986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" b="50420"/>
          <a:stretch/>
        </p:blipFill>
        <p:spPr>
          <a:xfrm>
            <a:off x="1381891" y="4200447"/>
            <a:ext cx="7648575" cy="19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[PPT Template] DDR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PPT Template] DDRC" id="{28C562EE-157C-402F-9A2B-37675150FF14}" vid="{3A97913F-E7FE-4B20-8D80-8E9304A5ED0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[PPT Template] DDRC</Template>
  <TotalTime>213</TotalTime>
  <Words>886</Words>
  <Application>Microsoft Office PowerPoint</Application>
  <PresentationFormat>寬螢幕</PresentationFormat>
  <Paragraphs>157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-apple-system</vt:lpstr>
      <vt:lpstr>王漢宗細黑體繁</vt:lpstr>
      <vt:lpstr>微軟正黑體</vt:lpstr>
      <vt:lpstr>Arial</vt:lpstr>
      <vt:lpstr>Calibri</vt:lpstr>
      <vt:lpstr>Consolas</vt:lpstr>
      <vt:lpstr>[PPT Template] DDRC</vt:lpstr>
      <vt:lpstr>評測系統使用教學</vt:lpstr>
      <vt:lpstr>一、下載 Visual Studio Community 2022</vt:lpstr>
      <vt:lpstr>二、安裝主程式與相關套件</vt:lpstr>
      <vt:lpstr>三、開啟 Visual Studio 2022</vt:lpstr>
      <vt:lpstr>四、建立新的 C/C++ 專案 (1)</vt:lpstr>
      <vt:lpstr>四、建立新的 C/C++ 專案 (2)</vt:lpstr>
      <vt:lpstr>五、新增空的 C++ 原始碼檔案</vt:lpstr>
      <vt:lpstr>六、開始撰寫 C++ 程式碼</vt:lpstr>
      <vt:lpstr>七、建置並執行程式</vt:lpstr>
      <vt:lpstr>使用評測系統</vt:lpstr>
      <vt:lpstr>一、安裝評測系統延伸模組 (1)</vt:lpstr>
      <vt:lpstr>一、安裝評測系統延伸模組 (2)</vt:lpstr>
      <vt:lpstr>一、解除安裝評測系統延伸模組 </vt:lpstr>
      <vt:lpstr>二、註冊評測系統帳號 (1)</vt:lpstr>
      <vt:lpstr>二、註冊評測系統帳號 (2)</vt:lpstr>
      <vt:lpstr>二、註冊評測系統帳號 (3)</vt:lpstr>
      <vt:lpstr>三、加入課程部門 (1)</vt:lpstr>
      <vt:lpstr>三、加入課程部門 (2)</vt:lpstr>
      <vt:lpstr>四、開始線上測驗 (1)</vt:lpstr>
      <vt:lpstr>四、開始線上測驗 (2)</vt:lpstr>
      <vt:lpstr>四、開始線上測驗 (3)</vt:lpstr>
      <vt:lpstr>四、開始線上測驗 (4)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評測系統使用教學</dc:title>
  <dc:creator>CHC</dc:creator>
  <cp:lastModifiedBy>昕璇 陳</cp:lastModifiedBy>
  <cp:revision>88</cp:revision>
  <dcterms:created xsi:type="dcterms:W3CDTF">2022-09-06T02:48:39Z</dcterms:created>
  <dcterms:modified xsi:type="dcterms:W3CDTF">2023-02-16T12:34:07Z</dcterms:modified>
</cp:coreProperties>
</file>